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fif" ContentType="image/jpe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67"/>
  </p:notesMasterIdLst>
  <p:sldIdLst>
    <p:sldId id="257" r:id="rId2"/>
    <p:sldId id="288" r:id="rId3"/>
    <p:sldId id="347" r:id="rId4"/>
    <p:sldId id="289" r:id="rId5"/>
    <p:sldId id="348" r:id="rId6"/>
    <p:sldId id="290" r:id="rId7"/>
    <p:sldId id="319" r:id="rId8"/>
    <p:sldId id="349" r:id="rId9"/>
    <p:sldId id="320" r:id="rId10"/>
    <p:sldId id="321" r:id="rId11"/>
    <p:sldId id="322" r:id="rId12"/>
    <p:sldId id="350" r:id="rId13"/>
    <p:sldId id="345" r:id="rId14"/>
    <p:sldId id="323" r:id="rId15"/>
    <p:sldId id="324" r:id="rId16"/>
    <p:sldId id="346" r:id="rId17"/>
    <p:sldId id="371" r:id="rId18"/>
    <p:sldId id="325" r:id="rId19"/>
    <p:sldId id="351" r:id="rId20"/>
    <p:sldId id="326" r:id="rId21"/>
    <p:sldId id="352" r:id="rId22"/>
    <p:sldId id="327" r:id="rId23"/>
    <p:sldId id="353" r:id="rId24"/>
    <p:sldId id="328" r:id="rId25"/>
    <p:sldId id="329" r:id="rId26"/>
    <p:sldId id="330" r:id="rId27"/>
    <p:sldId id="354" r:id="rId28"/>
    <p:sldId id="331" r:id="rId29"/>
    <p:sldId id="332" r:id="rId30"/>
    <p:sldId id="333" r:id="rId31"/>
    <p:sldId id="334" r:id="rId32"/>
    <p:sldId id="335" r:id="rId33"/>
    <p:sldId id="336" r:id="rId34"/>
    <p:sldId id="337" r:id="rId35"/>
    <p:sldId id="338" r:id="rId36"/>
    <p:sldId id="372" r:id="rId37"/>
    <p:sldId id="339" r:id="rId38"/>
    <p:sldId id="340" r:id="rId39"/>
    <p:sldId id="341" r:id="rId40"/>
    <p:sldId id="373" r:id="rId41"/>
    <p:sldId id="342" r:id="rId42"/>
    <p:sldId id="385" r:id="rId43"/>
    <p:sldId id="374" r:id="rId44"/>
    <p:sldId id="291" r:id="rId45"/>
    <p:sldId id="343" r:id="rId46"/>
    <p:sldId id="359" r:id="rId47"/>
    <p:sldId id="379" r:id="rId48"/>
    <p:sldId id="344" r:id="rId49"/>
    <p:sldId id="356" r:id="rId50"/>
    <p:sldId id="357" r:id="rId51"/>
    <p:sldId id="292" r:id="rId52"/>
    <p:sldId id="358" r:id="rId53"/>
    <p:sldId id="293" r:id="rId54"/>
    <p:sldId id="362" r:id="rId55"/>
    <p:sldId id="360" r:id="rId56"/>
    <p:sldId id="380" r:id="rId57"/>
    <p:sldId id="294" r:id="rId58"/>
    <p:sldId id="361" r:id="rId59"/>
    <p:sldId id="364" r:id="rId60"/>
    <p:sldId id="363" r:id="rId61"/>
    <p:sldId id="366" r:id="rId62"/>
    <p:sldId id="365" r:id="rId63"/>
    <p:sldId id="389" r:id="rId64"/>
    <p:sldId id="387" r:id="rId65"/>
    <p:sldId id="388" r:id="rId66"/>
  </p:sldIdLst>
  <p:sldSz cx="12192000" cy="6858000"/>
  <p:notesSz cx="6858000" cy="9144000"/>
  <p:embeddedFontLst>
    <p:embeddedFont>
      <p:font typeface="Cambria Math" panose="02040503050406030204" pitchFamily="18" charset="0"/>
      <p:regular r:id="rId68"/>
    </p:embeddedFont>
    <p:embeddedFont>
      <p:font typeface="Calibri" panose="020F0502020204030204" pitchFamily="34" charset="0"/>
      <p:regular r:id="rId69"/>
      <p:bold r:id="rId70"/>
      <p:italic r:id="rId71"/>
      <p:boldItalic r:id="rId72"/>
    </p:embeddedFont>
    <p:embeddedFont>
      <p:font typeface="Consolas" panose="020B0609020204030204" pitchFamily="49" charset="0"/>
      <p:regular r:id="rId73"/>
      <p:bold r:id="rId74"/>
      <p:italic r:id="rId75"/>
      <p:boldItalic r:id="rId76"/>
    </p:embeddedFont>
    <p:embeddedFont>
      <p:font typeface="Roboto Condensed" panose="02000000000000000000" pitchFamily="2" charset="0"/>
      <p:regular r:id="rId77"/>
      <p:bold r:id="rId78"/>
      <p:italic r:id="rId79"/>
      <p:boldItalic r:id="rId80"/>
    </p:embeddedFont>
    <p:embeddedFont>
      <p:font typeface="Segoe UI Black" panose="020B0A02040204020203" pitchFamily="34" charset="0"/>
      <p:bold r:id="rId81"/>
      <p:boldItalic r:id="rId82"/>
    </p:embeddedFont>
    <p:embeddedFont>
      <p:font typeface="Roboto Condensed Light" panose="02000000000000000000" pitchFamily="2" charset="0"/>
      <p:regular r:id="rId83"/>
      <p:italic r:id="rId84"/>
    </p:embeddedFont>
    <p:embeddedFont>
      <p:font typeface="Wingdings 3" panose="05040102010807070707" pitchFamily="18" charset="2"/>
      <p:regular r:id="rId85"/>
    </p:embeddedFont>
    <p:embeddedFont>
      <p:font typeface="Roboto Light" panose="02000000000000000000" pitchFamily="2" charset="0"/>
      <p:regular r:id="rId86"/>
      <p:italic r:id="rId87"/>
    </p:embeddedFont>
    <p:embeddedFont>
      <p:font typeface="Wingdings 2" panose="05020102010507070707" pitchFamily="18" charset="2"/>
      <p:regular r:id="rId88"/>
    </p:embeddedFont>
    <p:embeddedFont>
      <p:font typeface="Roboto Mono Thin" pitchFamily="2" charset="0"/>
      <p:regular r:id="rId89"/>
      <p:italic r:id="rId9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modifyVerifier cryptProviderType="rsaAES" cryptAlgorithmClass="hash" cryptAlgorithmType="typeAny" cryptAlgorithmSid="14" spinCount="100000" saltData="ybVNHsLjycVr0/axHQlYiA==" hashData="5lWwnQBShALBf78YgiOJaidt7aZTKVokIVTiwY+gJl8spt/QzjAZjTpdtX5/MMEZyRqinh9UoiUtau4gIzGIiQ=="/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6CAEC"/>
    <a:srgbClr val="673BBA"/>
    <a:srgbClr val="DBD1EF"/>
    <a:srgbClr val="5430AA"/>
    <a:srgbClr val="D8CCED"/>
    <a:srgbClr val="301B92"/>
    <a:srgbClr val="ACA4BA"/>
    <a:srgbClr val="CC99FF"/>
    <a:srgbClr val="CC66FF"/>
    <a:srgbClr val="99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233" autoAdjust="0"/>
    <p:restoredTop sz="85458" autoAdjust="0"/>
  </p:normalViewPr>
  <p:slideViewPr>
    <p:cSldViewPr snapToGrid="0">
      <p:cViewPr varScale="1">
        <p:scale>
          <a:sx n="60" d="100"/>
          <a:sy n="60" d="100"/>
        </p:scale>
        <p:origin x="108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font" Target="fonts/font1.fntdata"/><Relationship Id="rId84" Type="http://schemas.openxmlformats.org/officeDocument/2006/relationships/font" Target="fonts/font17.fntdata"/><Relationship Id="rId89" Type="http://schemas.openxmlformats.org/officeDocument/2006/relationships/font" Target="fonts/font22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7.fntdata"/><Relationship Id="rId79" Type="http://schemas.openxmlformats.org/officeDocument/2006/relationships/font" Target="fonts/font12.fntdata"/><Relationship Id="rId5" Type="http://schemas.openxmlformats.org/officeDocument/2006/relationships/slide" Target="slides/slide4.xml"/><Relationship Id="rId90" Type="http://schemas.openxmlformats.org/officeDocument/2006/relationships/font" Target="fonts/font23.fntdata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font" Target="fonts/font2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5.fntdata"/><Relationship Id="rId80" Type="http://schemas.openxmlformats.org/officeDocument/2006/relationships/font" Target="fonts/font13.fntdata"/><Relationship Id="rId85" Type="http://schemas.openxmlformats.org/officeDocument/2006/relationships/font" Target="fonts/font18.fntdata"/><Relationship Id="rId93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3.fntdata"/><Relationship Id="rId75" Type="http://schemas.openxmlformats.org/officeDocument/2006/relationships/font" Target="fonts/font8.fntdata"/><Relationship Id="rId83" Type="http://schemas.openxmlformats.org/officeDocument/2006/relationships/font" Target="fonts/font16.fntdata"/><Relationship Id="rId88" Type="http://schemas.openxmlformats.org/officeDocument/2006/relationships/font" Target="fonts/font21.fntdata"/><Relationship Id="rId9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6.fntdata"/><Relationship Id="rId78" Type="http://schemas.openxmlformats.org/officeDocument/2006/relationships/font" Target="fonts/font11.fntdata"/><Relationship Id="rId81" Type="http://schemas.openxmlformats.org/officeDocument/2006/relationships/font" Target="fonts/font14.fntdata"/><Relationship Id="rId86" Type="http://schemas.openxmlformats.org/officeDocument/2006/relationships/font" Target="fonts/font19.fntdata"/><Relationship Id="rId9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9.fntdata"/><Relationship Id="rId7" Type="http://schemas.openxmlformats.org/officeDocument/2006/relationships/slide" Target="slides/slide6.xml"/><Relationship Id="rId71" Type="http://schemas.openxmlformats.org/officeDocument/2006/relationships/font" Target="fonts/font4.fntdata"/><Relationship Id="rId92" Type="http://schemas.openxmlformats.org/officeDocument/2006/relationships/viewProps" Target="view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font" Target="fonts/font20.fntdata"/><Relationship Id="rId61" Type="http://schemas.openxmlformats.org/officeDocument/2006/relationships/slide" Target="slides/slide60.xml"/><Relationship Id="rId82" Type="http://schemas.openxmlformats.org/officeDocument/2006/relationships/font" Target="fonts/font15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font" Target="fonts/font10.fntdata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24.wmf"/><Relationship Id="rId2" Type="http://schemas.openxmlformats.org/officeDocument/2006/relationships/image" Target="../media/image23.wmf"/><Relationship Id="rId1" Type="http://schemas.openxmlformats.org/officeDocument/2006/relationships/image" Target="../media/image22.wmf"/><Relationship Id="rId4" Type="http://schemas.openxmlformats.org/officeDocument/2006/relationships/image" Target="../media/image25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34DAC8-B492-4919-9DB3-C8FBD3F30A55}" type="datetimeFigureOut">
              <a:rPr lang="en-IN" smtClean="0"/>
              <a:t>25-07-2021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D71FFD-F39C-43AC-A571-75A14A13F0C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430965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MSC:Mobile</a:t>
            </a:r>
            <a:r>
              <a:rPr lang="en-US" baseline="0" dirty="0" smtClean="0"/>
              <a:t> Switching Centre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D71FFD-F39C-43AC-A571-75A14A13F0C7}" type="slidenum">
              <a:rPr lang="en-IN" smtClean="0"/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026486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3.png"/><Relationship Id="rId7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0.jpeg"/><Relationship Id="rId4" Type="http://schemas.openxmlformats.org/officeDocument/2006/relationships/image" Target="../media/image6.png"/><Relationship Id="rId9" Type="http://schemas.microsoft.com/office/2007/relationships/hdphoto" Target="../media/hdphoto2.wdp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.png"/><Relationship Id="rId4" Type="http://schemas.microsoft.com/office/2007/relationships/hdphoto" Target="../media/hdphoto1.wdp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- Logo on T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="" xmlns:a16="http://schemas.microsoft.com/office/drawing/2014/main" id="{2967F7A9-F404-4412-B868-8EB67A41E2A4}"/>
              </a:ext>
            </a:extLst>
          </p:cNvPr>
          <p:cNvGrpSpPr/>
          <p:nvPr/>
        </p:nvGrpSpPr>
        <p:grpSpPr>
          <a:xfrm>
            <a:off x="9576895" y="861192"/>
            <a:ext cx="2554143" cy="587454"/>
            <a:chOff x="131177" y="5775962"/>
            <a:chExt cx="2530239" cy="581956"/>
          </a:xfrm>
        </p:grpSpPr>
        <p:pic>
          <p:nvPicPr>
            <p:cNvPr id="16" name="Picture 15">
              <a:extLst>
                <a:ext uri="{FF2B5EF4-FFF2-40B4-BE49-F238E27FC236}">
                  <a16:creationId xmlns="" xmlns:a16="http://schemas.microsoft.com/office/drawing/2014/main" id="{23F8D339-A0AA-4150-B7E8-C84E7F2AB7D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="" xmlns:a16="http://schemas.microsoft.com/office/drawing/2014/main" id="{6112BAB0-1CB8-413D-970D-4F482F1A0EDB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: Rounded Corners 16">
            <a:extLst>
              <a:ext uri="{FF2B5EF4-FFF2-40B4-BE49-F238E27FC236}">
                <a16:creationId xmlns="" xmlns:a16="http://schemas.microsoft.com/office/drawing/2014/main" id="{7CD05EDD-7D4D-4F15-B3BB-F4E2E35E1780}"/>
              </a:ext>
            </a:extLst>
          </p:cNvPr>
          <p:cNvSpPr/>
          <p:nvPr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ate Placeholder 1">
            <a:extLst>
              <a:ext uri="{FF2B5EF4-FFF2-40B4-BE49-F238E27FC236}">
                <a16:creationId xmlns="" xmlns:a16="http://schemas.microsoft.com/office/drawing/2014/main" id="{CA463A36-7025-4394-9467-8A3EC3425B00}"/>
              </a:ext>
            </a:extLst>
          </p:cNvPr>
          <p:cNvSpPr txBox="1">
            <a:spLocks/>
          </p:cNvSpPr>
          <p:nvPr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</a:t>
            </a: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Swati R Sharma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22" name="Footer Placeholder 2">
            <a:extLst>
              <a:ext uri="{FF2B5EF4-FFF2-40B4-BE49-F238E27FC236}">
                <a16:creationId xmlns="" xmlns:a16="http://schemas.microsoft.com/office/drawing/2014/main" id="{BF2BE79E-EA17-4AB9-8CB5-714A52A6B2F5}"/>
              </a:ext>
            </a:extLst>
          </p:cNvPr>
          <p:cNvSpPr txBox="1">
            <a:spLocks/>
          </p:cNvSpPr>
          <p:nvPr/>
        </p:nvSpPr>
        <p:spPr>
          <a:xfrm>
            <a:off x="4038600" y="6604000"/>
            <a:ext cx="4776216" cy="254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#3170710 (MCWC)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</a:t>
            </a: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2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– </a:t>
            </a:r>
            <a:r>
              <a:rPr lang="en-IN" sz="1200" kern="120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rPr>
              <a:t>Wireless Communication Technology</a:t>
            </a:r>
            <a:endParaRPr lang="en-US" sz="1200" kern="1200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  <a:cs typeface="+mn-cs"/>
            </a:endParaRPr>
          </a:p>
        </p:txBody>
      </p:sp>
      <p:sp>
        <p:nvSpPr>
          <p:cNvPr id="23" name="Slide Number Placeholder 3">
            <a:extLst>
              <a:ext uri="{FF2B5EF4-FFF2-40B4-BE49-F238E27FC236}">
                <a16:creationId xmlns="" xmlns:a16="http://schemas.microsoft.com/office/drawing/2014/main" id="{FE084249-8DB7-4B0A-AA7A-A1A407FC0773}"/>
              </a:ext>
            </a:extLst>
          </p:cNvPr>
          <p:cNvSpPr txBox="1">
            <a:spLocks/>
          </p:cNvSpPr>
          <p:nvPr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pic>
        <p:nvPicPr>
          <p:cNvPr id="18" name="Shape 56">
            <a:extLst>
              <a:ext uri="{FF2B5EF4-FFF2-40B4-BE49-F238E27FC236}">
                <a16:creationId xmlns="" xmlns:a16="http://schemas.microsoft.com/office/drawing/2014/main" id="{ACB01872-4321-4181-A609-1C503C074C1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86739" r="1768" b="3535"/>
          <a:stretch/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D5CD07E8-CBAA-45BA-85CF-1233D4AA8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solidFill>
            <a:srgbClr val="C0C0C0">
              <a:alpha val="50000"/>
            </a:srgbClr>
          </a:solidFill>
          <a:ln>
            <a:noFill/>
          </a:ln>
        </p:spPr>
        <p:txBody>
          <a:bodyPr lIns="216000" tIns="108000" rIns="216000" bIns="108000">
            <a:normAutofit/>
          </a:bodyPr>
          <a:lstStyle>
            <a:lvl1pPr>
              <a:def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DC6F4971-704E-42EF-A852-52D75741F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5590565"/>
          </a:xfrm>
        </p:spPr>
        <p:txBody>
          <a:bodyPr>
            <a:noAutofit/>
          </a:bodyPr>
          <a:lstStyle>
            <a:lvl1pPr marL="265113" indent="-265113" algn="just">
              <a:buClr>
                <a:srgbClr val="5430AA"/>
              </a:buClr>
              <a:buFont typeface="Wingdings 3" panose="05040102010807070707" pitchFamily="18" charset="2"/>
              <a:buChar char=""/>
              <a:defRPr sz="2400">
                <a:solidFill>
                  <a:schemeClr val="tx1"/>
                </a:solidFill>
              </a:defRPr>
            </a:lvl1pPr>
            <a:lvl2pPr marL="809625" indent="-352425" algn="just">
              <a:lnSpc>
                <a:spcPct val="119000"/>
              </a:lnSpc>
              <a:buClr>
                <a:srgbClr val="5430AA"/>
              </a:buClr>
              <a:buFont typeface="Wingdings 3" panose="05040102010807070707" pitchFamily="18" charset="2"/>
              <a:buChar char=""/>
              <a:defRPr sz="2000">
                <a:solidFill>
                  <a:schemeClr val="tx1"/>
                </a:solidFill>
              </a:defRPr>
            </a:lvl2pPr>
            <a:lvl3pPr marL="1143000" indent="-228600" algn="just">
              <a:lnSpc>
                <a:spcPct val="119000"/>
              </a:lnSpc>
              <a:buClr>
                <a:srgbClr val="5430AA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3pPr>
            <a:lvl4pPr algn="just">
              <a:lnSpc>
                <a:spcPct val="119000"/>
              </a:lnSpc>
              <a:buClr>
                <a:srgbClr val="5430AA"/>
              </a:buClr>
              <a:defRPr sz="1600">
                <a:solidFill>
                  <a:schemeClr val="tx1"/>
                </a:solidFill>
              </a:defRPr>
            </a:lvl4pPr>
            <a:lvl5pPr algn="just">
              <a:lnSpc>
                <a:spcPct val="119000"/>
              </a:lnSpc>
              <a:buClr>
                <a:srgbClr val="5430AA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="" xmlns:a16="http://schemas.microsoft.com/office/drawing/2014/main" id="{05596C8C-2163-45E8-B709-8118C381771F}"/>
              </a:ext>
            </a:extLst>
          </p:cNvPr>
          <p:cNvCxnSpPr/>
          <p:nvPr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="" xmlns:a16="http://schemas.microsoft.com/office/drawing/2014/main" id="{F86BF578-C91A-4942-95D5-11408C3CCACF}"/>
              </a:ext>
            </a:extLst>
          </p:cNvPr>
          <p:cNvCxnSpPr/>
          <p:nvPr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33735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Deep Pu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=""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66A9211E-289E-4822-AE7F-7B95A873EBBD}"/>
              </a:ext>
            </a:extLst>
          </p:cNvPr>
          <p:cNvSpPr txBox="1"/>
          <p:nvPr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="" xmlns:a16="http://schemas.microsoft.com/office/drawing/2014/main" id="{EB889181-F145-4E62-A282-E5B77978D1F3}"/>
              </a:ext>
            </a:extLst>
          </p:cNvPr>
          <p:cNvSpPr>
            <a:spLocks/>
          </p:cNvSpPr>
          <p:nvPr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301B92"/>
              </a:gs>
              <a:gs pos="100000">
                <a:srgbClr val="673BB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="" xmlns:a16="http://schemas.microsoft.com/office/drawing/2014/main" id="{5E9DA42E-B221-4BBE-B651-F7171591BCD7}"/>
              </a:ext>
            </a:extLst>
          </p:cNvPr>
          <p:cNvSpPr>
            <a:spLocks/>
          </p:cNvSpPr>
          <p:nvPr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5000">
                <a:srgbClr val="301B92"/>
              </a:gs>
              <a:gs pos="100000">
                <a:srgbClr val="673BB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=""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=""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=""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A73F48F6-739E-4659-B107-DABA716A2F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26" name="Picture 25">
            <a:extLst>
              <a:ext uri="{FF2B5EF4-FFF2-40B4-BE49-F238E27FC236}">
                <a16:creationId xmlns=""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=""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="" xmlns:a16="http://schemas.microsoft.com/office/drawing/2014/main" id="{828AA7FF-D902-41DB-A12A-45135201E8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 smtClean="0"/>
              <a:t>Swati.sharma@darshan.ac.in</a:t>
            </a:r>
            <a:endParaRPr lang="en-US" dirty="0"/>
          </a:p>
        </p:txBody>
      </p:sp>
      <p:sp>
        <p:nvSpPr>
          <p:cNvPr id="29" name="Text Placeholder 2">
            <a:extLst>
              <a:ext uri="{FF2B5EF4-FFF2-40B4-BE49-F238E27FC236}">
                <a16:creationId xmlns="" xmlns:a16="http://schemas.microsoft.com/office/drawing/2014/main" id="{F1EDDD62-43C6-4DEE-BBD9-CD0004E7EB0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 smtClean="0"/>
              <a:t>(O) 9727747317</a:t>
            </a:r>
            <a:endParaRPr lang="en-US" dirty="0"/>
          </a:p>
        </p:txBody>
      </p:sp>
      <p:sp>
        <p:nvSpPr>
          <p:cNvPr id="40" name="Text Placeholder 2">
            <a:extLst>
              <a:ext uri="{FF2B5EF4-FFF2-40B4-BE49-F238E27FC236}">
                <a16:creationId xmlns=""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Computer Engineering Department</a:t>
            </a:r>
            <a:endParaRPr lang="en-US" dirty="0"/>
          </a:p>
        </p:txBody>
      </p:sp>
      <p:sp>
        <p:nvSpPr>
          <p:cNvPr id="53" name="Text Placeholder 2">
            <a:extLst>
              <a:ext uri="{FF2B5EF4-FFF2-40B4-BE49-F238E27FC236}">
                <a16:creationId xmlns=""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baseline="0" dirty="0">
                <a:gradFill flip="none" rotWithShape="1">
                  <a:gsLst>
                    <a:gs pos="10000">
                      <a:srgbClr val="301B92"/>
                    </a:gs>
                    <a:gs pos="100000">
                      <a:srgbClr val="673BB7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Prof. Swati R Sharma</a:t>
            </a:r>
            <a:endParaRPr lang="en-US" dirty="0"/>
          </a:p>
        </p:txBody>
      </p:sp>
      <p:pic>
        <p:nvPicPr>
          <p:cNvPr id="54" name="Picture 53">
            <a:extLst>
              <a:ext uri="{FF2B5EF4-FFF2-40B4-BE49-F238E27FC236}">
                <a16:creationId xmlns=""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=""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=""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705581" y="37795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IN" b="1" dirty="0" smtClean="0"/>
              <a:t>Mobile Computing and Wireless Communication </a:t>
            </a:r>
            <a:r>
              <a:rPr lang="en-IN" b="1" dirty="0" smtClean="0">
                <a:ea typeface="Roboto Mono Thin" pitchFamily="2" charset="0"/>
              </a:rPr>
              <a:t>(MCWC)</a:t>
            </a:r>
          </a:p>
          <a:p>
            <a:r>
              <a:rPr lang="en-IN" b="1" dirty="0" smtClean="0">
                <a:ea typeface="Roboto Mono Thin" pitchFamily="2" charset="0"/>
              </a:rPr>
              <a:t>GTU #</a:t>
            </a:r>
            <a:r>
              <a:rPr lang="en-IN" dirty="0" smtClean="0">
                <a:ea typeface="Roboto Mono Thin" pitchFamily="2" charset="0"/>
              </a:rPr>
              <a:t> </a:t>
            </a:r>
            <a:r>
              <a:rPr lang="en-IN" b="1" dirty="0" smtClean="0">
                <a:ea typeface="Roboto Mono Thin" pitchFamily="2" charset="0"/>
              </a:rPr>
              <a:t>3170710</a:t>
            </a:r>
            <a:r>
              <a:rPr lang="en-IN" b="1" dirty="0" smtClean="0"/>
              <a:t> </a:t>
            </a:r>
            <a:endParaRPr lang="en-US" dirty="0"/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="" xmlns:a16="http://schemas.microsoft.com/office/drawing/2014/main" id="{BE300026-40E8-4FB1-998A-9CEB5F7A1B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="" xmlns:a16="http://schemas.microsoft.com/office/drawing/2014/main" id="{DB3B5E9B-B4F0-4E85-954A-F7CC04BBF24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17773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- Logo on B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="" xmlns:a16="http://schemas.microsoft.com/office/drawing/2014/main" id="{2967F7A9-F404-4412-B868-8EB67A41E2A4}"/>
              </a:ext>
            </a:extLst>
          </p:cNvPr>
          <p:cNvGrpSpPr/>
          <p:nvPr/>
        </p:nvGrpSpPr>
        <p:grpSpPr>
          <a:xfrm>
            <a:off x="9576895" y="5890392"/>
            <a:ext cx="2554143" cy="587454"/>
            <a:chOff x="131177" y="5775962"/>
            <a:chExt cx="2530239" cy="581956"/>
          </a:xfrm>
        </p:grpSpPr>
        <p:pic>
          <p:nvPicPr>
            <p:cNvPr id="16" name="Picture 15">
              <a:extLst>
                <a:ext uri="{FF2B5EF4-FFF2-40B4-BE49-F238E27FC236}">
                  <a16:creationId xmlns="" xmlns:a16="http://schemas.microsoft.com/office/drawing/2014/main" id="{23F8D339-A0AA-4150-B7E8-C84E7F2AB7D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="" xmlns:a16="http://schemas.microsoft.com/office/drawing/2014/main" id="{6112BAB0-1CB8-413D-970D-4F482F1A0EDB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: Rounded Corners 16">
            <a:extLst>
              <a:ext uri="{FF2B5EF4-FFF2-40B4-BE49-F238E27FC236}">
                <a16:creationId xmlns="" xmlns:a16="http://schemas.microsoft.com/office/drawing/2014/main" id="{7CD05EDD-7D4D-4F15-B3BB-F4E2E35E1780}"/>
              </a:ext>
            </a:extLst>
          </p:cNvPr>
          <p:cNvSpPr/>
          <p:nvPr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ate Placeholder 1">
            <a:extLst>
              <a:ext uri="{FF2B5EF4-FFF2-40B4-BE49-F238E27FC236}">
                <a16:creationId xmlns="" xmlns:a16="http://schemas.microsoft.com/office/drawing/2014/main" id="{CA463A36-7025-4394-9467-8A3EC3425B00}"/>
              </a:ext>
            </a:extLst>
          </p:cNvPr>
          <p:cNvSpPr txBox="1">
            <a:spLocks/>
          </p:cNvSpPr>
          <p:nvPr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Swati R Sharma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22" name="Footer Placeholder 2">
            <a:extLst>
              <a:ext uri="{FF2B5EF4-FFF2-40B4-BE49-F238E27FC236}">
                <a16:creationId xmlns="" xmlns:a16="http://schemas.microsoft.com/office/drawing/2014/main" id="{BF2BE79E-EA17-4AB9-8CB5-714A52A6B2F5}"/>
              </a:ext>
            </a:extLst>
          </p:cNvPr>
          <p:cNvSpPr txBox="1">
            <a:spLocks/>
          </p:cNvSpPr>
          <p:nvPr/>
        </p:nvSpPr>
        <p:spPr>
          <a:xfrm>
            <a:off x="4038600" y="6604000"/>
            <a:ext cx="4986528" cy="254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#3170710 (MCWC)   </a:t>
            </a: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2 – </a:t>
            </a:r>
            <a:r>
              <a:rPr lang="en-IN" sz="1200" kern="120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rPr>
              <a:t>Wireless Communication Technology</a:t>
            </a:r>
            <a:endParaRPr lang="en-US" sz="1200" kern="1200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  <a:cs typeface="+mn-cs"/>
            </a:endParaRPr>
          </a:p>
        </p:txBody>
      </p:sp>
      <p:sp>
        <p:nvSpPr>
          <p:cNvPr id="23" name="Slide Number Placeholder 3">
            <a:extLst>
              <a:ext uri="{FF2B5EF4-FFF2-40B4-BE49-F238E27FC236}">
                <a16:creationId xmlns="" xmlns:a16="http://schemas.microsoft.com/office/drawing/2014/main" id="{FE084249-8DB7-4B0A-AA7A-A1A407FC0773}"/>
              </a:ext>
            </a:extLst>
          </p:cNvPr>
          <p:cNvSpPr txBox="1">
            <a:spLocks/>
          </p:cNvSpPr>
          <p:nvPr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pic>
        <p:nvPicPr>
          <p:cNvPr id="18" name="Shape 56">
            <a:extLst>
              <a:ext uri="{FF2B5EF4-FFF2-40B4-BE49-F238E27FC236}">
                <a16:creationId xmlns="" xmlns:a16="http://schemas.microsoft.com/office/drawing/2014/main" id="{ACB01872-4321-4181-A609-1C503C074C1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86739" r="1768" b="3535"/>
          <a:stretch/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D5CD07E8-CBAA-45BA-85CF-1233D4AA8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solidFill>
            <a:srgbClr val="C0C0C0">
              <a:alpha val="50000"/>
            </a:srgbClr>
          </a:solidFill>
          <a:ln>
            <a:noFill/>
          </a:ln>
        </p:spPr>
        <p:txBody>
          <a:bodyPr lIns="216000" tIns="108000" rIns="216000" bIns="108000">
            <a:normAutofit/>
          </a:bodyPr>
          <a:lstStyle>
            <a:lvl1pPr>
              <a:def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DC6F4971-704E-42EF-A852-52D75741F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5590565"/>
          </a:xfrm>
        </p:spPr>
        <p:txBody>
          <a:bodyPr>
            <a:noAutofit/>
          </a:bodyPr>
          <a:lstStyle>
            <a:lvl1pPr marL="265113" indent="-265113" algn="just">
              <a:buClr>
                <a:srgbClr val="5430AA"/>
              </a:buClr>
              <a:buFont typeface="Wingdings 3" panose="05040102010807070707" pitchFamily="18" charset="2"/>
              <a:buChar char=""/>
              <a:defRPr sz="2400">
                <a:solidFill>
                  <a:schemeClr val="tx1"/>
                </a:solidFill>
              </a:defRPr>
            </a:lvl1pPr>
            <a:lvl2pPr marL="809625" indent="-352425" algn="just">
              <a:buClr>
                <a:srgbClr val="5430AA"/>
              </a:buClr>
              <a:buFont typeface="Wingdings 3" panose="05040102010807070707" pitchFamily="18" charset="2"/>
              <a:buChar char=""/>
              <a:defRPr sz="2000">
                <a:solidFill>
                  <a:schemeClr val="tx1"/>
                </a:solidFill>
              </a:defRPr>
            </a:lvl2pPr>
            <a:lvl3pPr marL="1143000" indent="-228600" algn="just">
              <a:buClr>
                <a:srgbClr val="5430AA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3pPr>
            <a:lvl4pPr algn="just">
              <a:buClr>
                <a:srgbClr val="5430AA"/>
              </a:buClr>
              <a:defRPr sz="1600">
                <a:solidFill>
                  <a:schemeClr val="tx1"/>
                </a:solidFill>
              </a:defRPr>
            </a:lvl4pPr>
            <a:lvl5pPr algn="just">
              <a:buClr>
                <a:srgbClr val="5430AA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="" xmlns:a16="http://schemas.microsoft.com/office/drawing/2014/main" id="{05596C8C-2163-45E8-B709-8118C381771F}"/>
              </a:ext>
            </a:extLst>
          </p:cNvPr>
          <p:cNvCxnSpPr/>
          <p:nvPr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="" xmlns:a16="http://schemas.microsoft.com/office/drawing/2014/main" id="{F86BF578-C91A-4942-95D5-11408C3CCACF}"/>
              </a:ext>
            </a:extLst>
          </p:cNvPr>
          <p:cNvCxnSpPr/>
          <p:nvPr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74066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- Logo on B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="" xmlns:a16="http://schemas.microsoft.com/office/drawing/2014/main" id="{2967F7A9-F404-4412-B868-8EB67A41E2A4}"/>
              </a:ext>
            </a:extLst>
          </p:cNvPr>
          <p:cNvGrpSpPr/>
          <p:nvPr/>
        </p:nvGrpSpPr>
        <p:grpSpPr>
          <a:xfrm>
            <a:off x="128095" y="5890392"/>
            <a:ext cx="2554143" cy="587454"/>
            <a:chOff x="131177" y="5775962"/>
            <a:chExt cx="2530239" cy="581956"/>
          </a:xfrm>
        </p:grpSpPr>
        <p:pic>
          <p:nvPicPr>
            <p:cNvPr id="16" name="Picture 15">
              <a:extLst>
                <a:ext uri="{FF2B5EF4-FFF2-40B4-BE49-F238E27FC236}">
                  <a16:creationId xmlns="" xmlns:a16="http://schemas.microsoft.com/office/drawing/2014/main" id="{23F8D339-A0AA-4150-B7E8-C84E7F2AB7D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="" xmlns:a16="http://schemas.microsoft.com/office/drawing/2014/main" id="{6112BAB0-1CB8-413D-970D-4F482F1A0EDB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: Rounded Corners 16">
            <a:extLst>
              <a:ext uri="{FF2B5EF4-FFF2-40B4-BE49-F238E27FC236}">
                <a16:creationId xmlns="" xmlns:a16="http://schemas.microsoft.com/office/drawing/2014/main" id="{7CD05EDD-7D4D-4F15-B3BB-F4E2E35E1780}"/>
              </a:ext>
            </a:extLst>
          </p:cNvPr>
          <p:cNvSpPr/>
          <p:nvPr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ate Placeholder 1">
            <a:extLst>
              <a:ext uri="{FF2B5EF4-FFF2-40B4-BE49-F238E27FC236}">
                <a16:creationId xmlns="" xmlns:a16="http://schemas.microsoft.com/office/drawing/2014/main" id="{CA463A36-7025-4394-9467-8A3EC3425B00}"/>
              </a:ext>
            </a:extLst>
          </p:cNvPr>
          <p:cNvSpPr txBox="1">
            <a:spLocks/>
          </p:cNvSpPr>
          <p:nvPr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Swati R Sharma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22" name="Footer Placeholder 2">
            <a:extLst>
              <a:ext uri="{FF2B5EF4-FFF2-40B4-BE49-F238E27FC236}">
                <a16:creationId xmlns="" xmlns:a16="http://schemas.microsoft.com/office/drawing/2014/main" id="{BF2BE79E-EA17-4AB9-8CB5-714A52A6B2F5}"/>
              </a:ext>
            </a:extLst>
          </p:cNvPr>
          <p:cNvSpPr txBox="1">
            <a:spLocks/>
          </p:cNvSpPr>
          <p:nvPr/>
        </p:nvSpPr>
        <p:spPr>
          <a:xfrm>
            <a:off x="4038600" y="6604000"/>
            <a:ext cx="5004816" cy="254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#3170710 (MCWC)   </a:t>
            </a: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2 – </a:t>
            </a:r>
            <a:r>
              <a:rPr lang="en-IN" sz="1200" kern="120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rPr>
              <a:t>Wireless Communication Technology</a:t>
            </a:r>
            <a:endParaRPr lang="en-US" sz="1200" kern="1200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  <a:cs typeface="+mn-cs"/>
            </a:endParaRPr>
          </a:p>
        </p:txBody>
      </p:sp>
      <p:sp>
        <p:nvSpPr>
          <p:cNvPr id="23" name="Slide Number Placeholder 3">
            <a:extLst>
              <a:ext uri="{FF2B5EF4-FFF2-40B4-BE49-F238E27FC236}">
                <a16:creationId xmlns="" xmlns:a16="http://schemas.microsoft.com/office/drawing/2014/main" id="{FE084249-8DB7-4B0A-AA7A-A1A407FC0773}"/>
              </a:ext>
            </a:extLst>
          </p:cNvPr>
          <p:cNvSpPr txBox="1">
            <a:spLocks/>
          </p:cNvSpPr>
          <p:nvPr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pic>
        <p:nvPicPr>
          <p:cNvPr id="18" name="Shape 56">
            <a:extLst>
              <a:ext uri="{FF2B5EF4-FFF2-40B4-BE49-F238E27FC236}">
                <a16:creationId xmlns="" xmlns:a16="http://schemas.microsoft.com/office/drawing/2014/main" id="{ACB01872-4321-4181-A609-1C503C074C1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86739" r="1768" b="3535"/>
          <a:stretch/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D5CD07E8-CBAA-45BA-85CF-1233D4AA8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solidFill>
            <a:srgbClr val="C0C0C0">
              <a:alpha val="50000"/>
            </a:srgbClr>
          </a:solidFill>
          <a:ln>
            <a:noFill/>
          </a:ln>
        </p:spPr>
        <p:txBody>
          <a:bodyPr lIns="216000" tIns="108000" rIns="216000" bIns="108000">
            <a:normAutofit/>
          </a:bodyPr>
          <a:lstStyle>
            <a:lvl1pPr>
              <a:def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DC6F4971-704E-42EF-A852-52D75741F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5590565"/>
          </a:xfrm>
        </p:spPr>
        <p:txBody>
          <a:bodyPr>
            <a:noAutofit/>
          </a:bodyPr>
          <a:lstStyle>
            <a:lvl1pPr marL="265113" indent="-265113" algn="just">
              <a:buClr>
                <a:srgbClr val="5430AA"/>
              </a:buClr>
              <a:buFont typeface="Wingdings 3" panose="05040102010807070707" pitchFamily="18" charset="2"/>
              <a:buChar char=""/>
              <a:defRPr sz="2400">
                <a:solidFill>
                  <a:schemeClr val="tx1"/>
                </a:solidFill>
              </a:defRPr>
            </a:lvl1pPr>
            <a:lvl2pPr marL="809625" indent="-352425" algn="just">
              <a:buClr>
                <a:srgbClr val="5430AA"/>
              </a:buClr>
              <a:buFont typeface="Wingdings 3" panose="05040102010807070707" pitchFamily="18" charset="2"/>
              <a:buChar char=""/>
              <a:defRPr sz="2000">
                <a:solidFill>
                  <a:schemeClr val="tx1"/>
                </a:solidFill>
              </a:defRPr>
            </a:lvl2pPr>
            <a:lvl3pPr marL="1143000" indent="-228600" algn="just">
              <a:buClr>
                <a:srgbClr val="5430AA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3pPr>
            <a:lvl4pPr algn="just">
              <a:buClr>
                <a:srgbClr val="5430AA"/>
              </a:buClr>
              <a:defRPr sz="1600">
                <a:solidFill>
                  <a:schemeClr val="tx1"/>
                </a:solidFill>
              </a:defRPr>
            </a:lvl4pPr>
            <a:lvl5pPr algn="just">
              <a:buClr>
                <a:srgbClr val="5430AA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="" xmlns:a16="http://schemas.microsoft.com/office/drawing/2014/main" id="{05596C8C-2163-45E8-B709-8118C381771F}"/>
              </a:ext>
            </a:extLst>
          </p:cNvPr>
          <p:cNvCxnSpPr/>
          <p:nvPr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="" xmlns:a16="http://schemas.microsoft.com/office/drawing/2014/main" id="{F86BF578-C91A-4942-95D5-11408C3CCACF}"/>
              </a:ext>
            </a:extLst>
          </p:cNvPr>
          <p:cNvCxnSpPr/>
          <p:nvPr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80361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07171932-FFF4-4D27-9425-8CB5D27A92F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581" b="21180"/>
          <a:stretch/>
        </p:blipFill>
        <p:spPr>
          <a:xfrm rot="16200000">
            <a:off x="9807099" y="606901"/>
            <a:ext cx="2991808" cy="177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1639DF2A-5426-428D-B32D-78E9191D8A0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9646" t="18062" r="2731" b="17724"/>
          <a:stretch/>
        </p:blipFill>
        <p:spPr>
          <a:xfrm>
            <a:off x="0" y="401568"/>
            <a:ext cx="543946" cy="7721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6B8C6168-C8A4-4660-9D38-045657B80D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>
              <a:defRPr lang="en-US" sz="6000" b="1" kern="1200" dirty="0">
                <a:gradFill flip="none" rotWithShape="1">
                  <a:gsLst>
                    <a:gs pos="0">
                      <a:srgbClr val="301B92"/>
                    </a:gs>
                    <a:gs pos="100000">
                      <a:srgbClr val="673BBA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Write here Section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566C89DA-344D-4448-822C-2826084EF12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Write here Section Subtitle</a:t>
            </a:r>
          </a:p>
        </p:txBody>
      </p:sp>
      <p:sp>
        <p:nvSpPr>
          <p:cNvPr id="8" name="Freeform 17">
            <a:extLst>
              <a:ext uri="{FF2B5EF4-FFF2-40B4-BE49-F238E27FC236}">
                <a16:creationId xmlns="" xmlns:a16="http://schemas.microsoft.com/office/drawing/2014/main" id="{910DC0DC-3FC7-402D-8C9F-62D3ACC8DC86}"/>
              </a:ext>
            </a:extLst>
          </p:cNvPr>
          <p:cNvSpPr>
            <a:spLocks/>
          </p:cNvSpPr>
          <p:nvPr/>
        </p:nvSpPr>
        <p:spPr bwMode="auto">
          <a:xfrm>
            <a:off x="0" y="5905332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0">
                <a:srgbClr val="660066"/>
              </a:gs>
              <a:gs pos="50000">
                <a:srgbClr val="9900CC"/>
              </a:gs>
              <a:gs pos="100000">
                <a:srgbClr val="CC66FF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="" xmlns:a16="http://schemas.microsoft.com/office/drawing/2014/main" id="{2802A992-B18A-47D4-8497-02E7586DF58D}"/>
              </a:ext>
            </a:extLst>
          </p:cNvPr>
          <p:cNvGrpSpPr/>
          <p:nvPr/>
        </p:nvGrpSpPr>
        <p:grpSpPr>
          <a:xfrm>
            <a:off x="9437223" y="6087939"/>
            <a:ext cx="2554143" cy="587454"/>
            <a:chOff x="131177" y="5775962"/>
            <a:chExt cx="2530239" cy="581956"/>
          </a:xfrm>
        </p:grpSpPr>
        <p:pic>
          <p:nvPicPr>
            <p:cNvPr id="13" name="Picture 12">
              <a:extLst>
                <a:ext uri="{FF2B5EF4-FFF2-40B4-BE49-F238E27FC236}">
                  <a16:creationId xmlns="" xmlns:a16="http://schemas.microsoft.com/office/drawing/2014/main" id="{8DD61FEC-075B-4EDD-97CA-36E6F72630F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="" xmlns:a16="http://schemas.microsoft.com/office/drawing/2014/main" id="{CB550E12-AA95-4B1B-A8D2-ED01E515FC43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Freeform 17">
            <a:extLst>
              <a:ext uri="{FF2B5EF4-FFF2-40B4-BE49-F238E27FC236}">
                <a16:creationId xmlns=""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68860">
                <a:srgbClr val="5430AA"/>
              </a:gs>
              <a:gs pos="10000">
                <a:srgbClr val="301B92"/>
              </a:gs>
              <a:gs pos="100000">
                <a:srgbClr val="673BB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0985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ck - Logo on T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="" xmlns:a16="http://schemas.microsoft.com/office/drawing/2014/main" id="{5D17CCA1-DDAA-4D6C-AAE4-2ECFF46CFEAB}"/>
              </a:ext>
            </a:extLst>
          </p:cNvPr>
          <p:cNvSpPr/>
          <p:nvPr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ate Placeholder 1">
            <a:extLst>
              <a:ext uri="{FF2B5EF4-FFF2-40B4-BE49-F238E27FC236}">
                <a16:creationId xmlns="" xmlns:a16="http://schemas.microsoft.com/office/drawing/2014/main" id="{F2FD45BD-9964-4102-8DE9-72CDDDD20A49}"/>
              </a:ext>
            </a:extLst>
          </p:cNvPr>
          <p:cNvSpPr txBox="1">
            <a:spLocks/>
          </p:cNvSpPr>
          <p:nvPr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Swati R Sharma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17" name="Footer Placeholder 2">
            <a:extLst>
              <a:ext uri="{FF2B5EF4-FFF2-40B4-BE49-F238E27FC236}">
                <a16:creationId xmlns="" xmlns:a16="http://schemas.microsoft.com/office/drawing/2014/main" id="{59055D82-7978-44A5-82D1-0A4E00B382BF}"/>
              </a:ext>
            </a:extLst>
          </p:cNvPr>
          <p:cNvSpPr txBox="1">
            <a:spLocks/>
          </p:cNvSpPr>
          <p:nvPr/>
        </p:nvSpPr>
        <p:spPr>
          <a:xfrm>
            <a:off x="4038600" y="6604000"/>
            <a:ext cx="4858512" cy="254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#3170710 (MCWC)   </a:t>
            </a: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2 – </a:t>
            </a:r>
            <a:r>
              <a:rPr lang="en-IN" sz="1200" kern="120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rPr>
              <a:t>Wireless Communication Technology</a:t>
            </a:r>
            <a:endParaRPr lang="en-US" sz="1200" kern="1200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  <a:cs typeface="+mn-cs"/>
            </a:endParaRPr>
          </a:p>
        </p:txBody>
      </p:sp>
      <p:sp>
        <p:nvSpPr>
          <p:cNvPr id="18" name="Slide Number Placeholder 3">
            <a:extLst>
              <a:ext uri="{FF2B5EF4-FFF2-40B4-BE49-F238E27FC236}">
                <a16:creationId xmlns="" xmlns:a16="http://schemas.microsoft.com/office/drawing/2014/main" id="{32768103-D8F5-4649-8107-E4B3B8C554BB}"/>
              </a:ext>
            </a:extLst>
          </p:cNvPr>
          <p:cNvSpPr txBox="1">
            <a:spLocks/>
          </p:cNvSpPr>
          <p:nvPr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="" xmlns:a16="http://schemas.microsoft.com/office/drawing/2014/main" id="{86C86632-7EFD-4A64-85B1-0CE7D13E0C97}"/>
              </a:ext>
            </a:extLst>
          </p:cNvPr>
          <p:cNvCxnSpPr/>
          <p:nvPr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="" xmlns:a16="http://schemas.microsoft.com/office/drawing/2014/main" id="{FE191CF5-3D57-422B-B2EB-FF235E30DB22}"/>
              </a:ext>
            </a:extLst>
          </p:cNvPr>
          <p:cNvGrpSpPr/>
          <p:nvPr/>
        </p:nvGrpSpPr>
        <p:grpSpPr>
          <a:xfrm>
            <a:off x="9576895" y="99192"/>
            <a:ext cx="2554143" cy="587454"/>
            <a:chOff x="131177" y="5775962"/>
            <a:chExt cx="2530239" cy="581956"/>
          </a:xfrm>
        </p:grpSpPr>
        <p:pic>
          <p:nvPicPr>
            <p:cNvPr id="12" name="Picture 11">
              <a:extLst>
                <a:ext uri="{FF2B5EF4-FFF2-40B4-BE49-F238E27FC236}">
                  <a16:creationId xmlns="" xmlns:a16="http://schemas.microsoft.com/office/drawing/2014/main" id="{C9B183D5-5DE8-48E7-85E7-60CE9D0FD2D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="" xmlns:a16="http://schemas.microsoft.com/office/drawing/2014/main" id="{62445F4B-50F2-4CA0-A5C5-6D690A29F3F2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164204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ck - Logo on B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="" xmlns:a16="http://schemas.microsoft.com/office/drawing/2014/main" id="{5D17CCA1-DDAA-4D6C-AAE4-2ECFF46CFEAB}"/>
              </a:ext>
            </a:extLst>
          </p:cNvPr>
          <p:cNvSpPr/>
          <p:nvPr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ate Placeholder 1">
            <a:extLst>
              <a:ext uri="{FF2B5EF4-FFF2-40B4-BE49-F238E27FC236}">
                <a16:creationId xmlns="" xmlns:a16="http://schemas.microsoft.com/office/drawing/2014/main" id="{F2FD45BD-9964-4102-8DE9-72CDDDD20A49}"/>
              </a:ext>
            </a:extLst>
          </p:cNvPr>
          <p:cNvSpPr txBox="1">
            <a:spLocks/>
          </p:cNvSpPr>
          <p:nvPr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Swati R Sharma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17" name="Footer Placeholder 2">
            <a:extLst>
              <a:ext uri="{FF2B5EF4-FFF2-40B4-BE49-F238E27FC236}">
                <a16:creationId xmlns="" xmlns:a16="http://schemas.microsoft.com/office/drawing/2014/main" id="{59055D82-7978-44A5-82D1-0A4E00B382BF}"/>
              </a:ext>
            </a:extLst>
          </p:cNvPr>
          <p:cNvSpPr txBox="1">
            <a:spLocks/>
          </p:cNvSpPr>
          <p:nvPr/>
        </p:nvSpPr>
        <p:spPr>
          <a:xfrm>
            <a:off x="4038600" y="6604000"/>
            <a:ext cx="5105400" cy="254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#3170710 (MCWC)   </a:t>
            </a: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2 – </a:t>
            </a:r>
            <a:r>
              <a:rPr lang="en-IN" sz="1200" kern="120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rPr>
              <a:t>Wireless Communication Technology</a:t>
            </a:r>
            <a:endParaRPr lang="en-US" sz="1200" kern="1200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  <a:cs typeface="+mn-cs"/>
            </a:endParaRPr>
          </a:p>
        </p:txBody>
      </p:sp>
      <p:sp>
        <p:nvSpPr>
          <p:cNvPr id="18" name="Slide Number Placeholder 3">
            <a:extLst>
              <a:ext uri="{FF2B5EF4-FFF2-40B4-BE49-F238E27FC236}">
                <a16:creationId xmlns="" xmlns:a16="http://schemas.microsoft.com/office/drawing/2014/main" id="{32768103-D8F5-4649-8107-E4B3B8C554BB}"/>
              </a:ext>
            </a:extLst>
          </p:cNvPr>
          <p:cNvSpPr txBox="1">
            <a:spLocks/>
          </p:cNvSpPr>
          <p:nvPr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="" xmlns:a16="http://schemas.microsoft.com/office/drawing/2014/main" id="{86C86632-7EFD-4A64-85B1-0CE7D13E0C97}"/>
              </a:ext>
            </a:extLst>
          </p:cNvPr>
          <p:cNvCxnSpPr/>
          <p:nvPr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="" xmlns:a16="http://schemas.microsoft.com/office/drawing/2014/main" id="{913602D2-CAF0-4790-95E8-87990761ED0C}"/>
              </a:ext>
            </a:extLst>
          </p:cNvPr>
          <p:cNvGrpSpPr/>
          <p:nvPr/>
        </p:nvGrpSpPr>
        <p:grpSpPr>
          <a:xfrm>
            <a:off x="9576895" y="5890392"/>
            <a:ext cx="2554143" cy="587454"/>
            <a:chOff x="131177" y="5775962"/>
            <a:chExt cx="2530239" cy="581956"/>
          </a:xfrm>
        </p:grpSpPr>
        <p:pic>
          <p:nvPicPr>
            <p:cNvPr id="12" name="Picture 11">
              <a:extLst>
                <a:ext uri="{FF2B5EF4-FFF2-40B4-BE49-F238E27FC236}">
                  <a16:creationId xmlns="" xmlns:a16="http://schemas.microsoft.com/office/drawing/2014/main" id="{A378A2C8-EF9C-479C-ACF0-D9819B46DF5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="" xmlns:a16="http://schemas.microsoft.com/office/drawing/2014/main" id="{61DE4F58-7D48-453D-89E1-B25767150977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697198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ck - Logo on B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="" xmlns:a16="http://schemas.microsoft.com/office/drawing/2014/main" id="{5D17CCA1-DDAA-4D6C-AAE4-2ECFF46CFEAB}"/>
              </a:ext>
            </a:extLst>
          </p:cNvPr>
          <p:cNvSpPr/>
          <p:nvPr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ate Placeholder 1">
            <a:extLst>
              <a:ext uri="{FF2B5EF4-FFF2-40B4-BE49-F238E27FC236}">
                <a16:creationId xmlns="" xmlns:a16="http://schemas.microsoft.com/office/drawing/2014/main" id="{F2FD45BD-9964-4102-8DE9-72CDDDD20A49}"/>
              </a:ext>
            </a:extLst>
          </p:cNvPr>
          <p:cNvSpPr txBox="1">
            <a:spLocks/>
          </p:cNvSpPr>
          <p:nvPr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Swati R Sharma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17" name="Footer Placeholder 2">
            <a:extLst>
              <a:ext uri="{FF2B5EF4-FFF2-40B4-BE49-F238E27FC236}">
                <a16:creationId xmlns="" xmlns:a16="http://schemas.microsoft.com/office/drawing/2014/main" id="{59055D82-7978-44A5-82D1-0A4E00B382BF}"/>
              </a:ext>
            </a:extLst>
          </p:cNvPr>
          <p:cNvSpPr txBox="1">
            <a:spLocks/>
          </p:cNvSpPr>
          <p:nvPr/>
        </p:nvSpPr>
        <p:spPr>
          <a:xfrm>
            <a:off x="4038600" y="6604000"/>
            <a:ext cx="5162550" cy="254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#3170710 (MCWC)   </a:t>
            </a: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2 – </a:t>
            </a:r>
            <a:r>
              <a:rPr lang="en-IN" sz="1200" kern="120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rPr>
              <a:t>Wireless Communication Technology</a:t>
            </a:r>
            <a:endParaRPr lang="en-US" sz="1200" kern="1200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  <a:cs typeface="+mn-cs"/>
            </a:endParaRPr>
          </a:p>
        </p:txBody>
      </p:sp>
      <p:sp>
        <p:nvSpPr>
          <p:cNvPr id="18" name="Slide Number Placeholder 3">
            <a:extLst>
              <a:ext uri="{FF2B5EF4-FFF2-40B4-BE49-F238E27FC236}">
                <a16:creationId xmlns="" xmlns:a16="http://schemas.microsoft.com/office/drawing/2014/main" id="{32768103-D8F5-4649-8107-E4B3B8C554BB}"/>
              </a:ext>
            </a:extLst>
          </p:cNvPr>
          <p:cNvSpPr txBox="1">
            <a:spLocks/>
          </p:cNvSpPr>
          <p:nvPr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="" xmlns:a16="http://schemas.microsoft.com/office/drawing/2014/main" id="{86C86632-7EFD-4A64-85B1-0CE7D13E0C97}"/>
              </a:ext>
            </a:extLst>
          </p:cNvPr>
          <p:cNvCxnSpPr/>
          <p:nvPr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="" xmlns:a16="http://schemas.microsoft.com/office/drawing/2014/main" id="{15C60ED7-12D4-496E-AF73-0995BE8C12FD}"/>
              </a:ext>
            </a:extLst>
          </p:cNvPr>
          <p:cNvGrpSpPr/>
          <p:nvPr/>
        </p:nvGrpSpPr>
        <p:grpSpPr>
          <a:xfrm>
            <a:off x="128095" y="5890392"/>
            <a:ext cx="2554143" cy="587454"/>
            <a:chOff x="131177" y="5775962"/>
            <a:chExt cx="2530239" cy="581956"/>
          </a:xfrm>
        </p:grpSpPr>
        <p:pic>
          <p:nvPicPr>
            <p:cNvPr id="12" name="Picture 11">
              <a:extLst>
                <a:ext uri="{FF2B5EF4-FFF2-40B4-BE49-F238E27FC236}">
                  <a16:creationId xmlns="" xmlns:a16="http://schemas.microsoft.com/office/drawing/2014/main" id="{30CB04CE-0025-4B1F-B962-A759D179D84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="" xmlns:a16="http://schemas.microsoft.com/office/drawing/2014/main" id="{43F480CB-A4AF-424E-90DB-5B677403441A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441194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lete Blan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305396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mplete Blan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9D71C1D1-D056-4C60-9F03-E6291617B71F}"/>
              </a:ext>
            </a:extLst>
          </p:cNvPr>
          <p:cNvSpPr txBox="1"/>
          <p:nvPr/>
        </p:nvSpPr>
        <p:spPr>
          <a:xfrm>
            <a:off x="375920" y="457200"/>
            <a:ext cx="41857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How to Crop Circular Photo?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="" xmlns:a16="http://schemas.microsoft.com/office/drawing/2014/main" id="{E0451329-7800-417A-9D19-D93464C6306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013200" y="1808163"/>
            <a:ext cx="3890962" cy="3890962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 smtClean="0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7409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5BF5063B-909B-4A7F-B502-780228043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6027DDF1-16E2-4622-B8FD-0148CD5CE0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827EA166-F18A-4D32-AA1F-AE475D4910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F53299-B7E8-4546-B0EE-F2789FAB0090}" type="datetimeFigureOut">
              <a:rPr lang="en-IN" smtClean="0"/>
              <a:t>25-07-2021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205C5379-5B41-4775-9279-F9F7608E66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A1A4B342-6FD5-4BB7-B9AE-3C5081C089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D93B2D-A1B2-418D-80F1-2A1E26A7B23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293211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8" r:id="rId10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9.w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2.bin"/><Relationship Id="rId18" Type="http://schemas.openxmlformats.org/officeDocument/2006/relationships/image" Target="../media/image24.wmf"/><Relationship Id="rId12" Type="http://schemas.openxmlformats.org/officeDocument/2006/relationships/image" Target="../media/image70.png"/><Relationship Id="rId17" Type="http://schemas.openxmlformats.org/officeDocument/2006/relationships/oleObject" Target="../embeddings/oleObject4.bin"/><Relationship Id="rId2" Type="http://schemas.openxmlformats.org/officeDocument/2006/relationships/slideLayout" Target="../slideLayouts/slideLayout3.xml"/><Relationship Id="rId16" Type="http://schemas.openxmlformats.org/officeDocument/2006/relationships/image" Target="../media/image23.wmf"/><Relationship Id="rId20" Type="http://schemas.openxmlformats.org/officeDocument/2006/relationships/image" Target="../media/image25.wmf"/><Relationship Id="rId1" Type="http://schemas.openxmlformats.org/officeDocument/2006/relationships/vmlDrawing" Target="../drawings/vmlDrawing2.vml"/><Relationship Id="rId15" Type="http://schemas.openxmlformats.org/officeDocument/2006/relationships/oleObject" Target="../embeddings/oleObject3.bin"/><Relationship Id="rId19" Type="http://schemas.openxmlformats.org/officeDocument/2006/relationships/oleObject" Target="../embeddings/oleObject5.bin"/><Relationship Id="rId14" Type="http://schemas.openxmlformats.org/officeDocument/2006/relationships/image" Target="../media/image22.w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jp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gi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8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fif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gif"/><Relationship Id="rId2" Type="http://schemas.openxmlformats.org/officeDocument/2006/relationships/image" Target="../media/image51.jfif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fi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 smtClean="0"/>
              <a:t>Unit-2:</a:t>
            </a:r>
            <a:br>
              <a:rPr lang="en-IN" dirty="0" smtClean="0"/>
            </a:br>
            <a:r>
              <a:rPr lang="en-IN" dirty="0"/>
              <a:t>Wireless Communication </a:t>
            </a:r>
            <a:r>
              <a:rPr lang="en-IN" dirty="0" smtClean="0"/>
              <a:t>Technology</a:t>
            </a:r>
            <a:br>
              <a:rPr lang="en-IN" dirty="0" smtClean="0"/>
            </a:br>
            <a:r>
              <a:rPr lang="en-IN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PART-1:Cellular Wireless Networks</a:t>
            </a:r>
            <a:endParaRPr lang="en-IN" sz="14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IN" dirty="0" smtClean="0"/>
              <a:t>swati.sharma@darshan.ac.in</a:t>
            </a:r>
            <a:endParaRPr lang="en-IN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IN" dirty="0" smtClean="0"/>
              <a:t>(O)</a:t>
            </a:r>
            <a:r>
              <a:rPr lang="en-IN" dirty="0"/>
              <a:t> 9727747317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IN" dirty="0" smtClean="0"/>
              <a:t>Computer Engineering Department</a:t>
            </a:r>
            <a:endParaRPr lang="en-IN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err="1" smtClean="0"/>
              <a:t>Prof.Swati</a:t>
            </a:r>
            <a:r>
              <a:rPr lang="en-IN" dirty="0" smtClean="0"/>
              <a:t> R Sharma</a:t>
            </a:r>
            <a:endParaRPr lang="en-IN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b="1" dirty="0"/>
              <a:t>Mobile Computing Wireless Communication</a:t>
            </a:r>
          </a:p>
          <a:p>
            <a:r>
              <a:rPr lang="en-US" b="1" dirty="0"/>
              <a:t>(MCWC)</a:t>
            </a:r>
          </a:p>
          <a:p>
            <a:r>
              <a:rPr lang="en-US" b="1" dirty="0"/>
              <a:t>GTU # </a:t>
            </a:r>
            <a:r>
              <a:rPr lang="en-US" b="1" dirty="0" smtClean="0"/>
              <a:t>3170710</a:t>
            </a:r>
            <a:endParaRPr lang="en-US" b="1" dirty="0"/>
          </a:p>
        </p:txBody>
      </p:sp>
      <p:pic>
        <p:nvPicPr>
          <p:cNvPr id="11" name="Picture Placeholder 1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876341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dirty="0"/>
              <a:t>Frequency </a:t>
            </a:r>
            <a:r>
              <a:rPr lang="en-GB" altLang="en-US" dirty="0" smtClean="0"/>
              <a:t>Reuse 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31180" y="863444"/>
                <a:ext cx="6702757" cy="5590565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b="1" dirty="0" smtClean="0"/>
                  <a:t>Example:</a:t>
                </a:r>
              </a:p>
              <a:p>
                <a:r>
                  <a:rPr lang="en-IN" dirty="0">
                    <a:solidFill>
                      <a:srgbClr val="5430AA"/>
                    </a:solidFill>
                  </a:rPr>
                  <a:t>N</a:t>
                </a:r>
                <a:r>
                  <a:rPr lang="en-IN" dirty="0"/>
                  <a:t> cells all using same number of frequencies</a:t>
                </a:r>
              </a:p>
              <a:p>
                <a:r>
                  <a:rPr lang="en-IN" dirty="0">
                    <a:solidFill>
                      <a:srgbClr val="5430AA"/>
                    </a:solidFill>
                  </a:rPr>
                  <a:t>K </a:t>
                </a:r>
                <a:r>
                  <a:rPr lang="en-IN" dirty="0"/>
                  <a:t> total number of frequencies used in systems</a:t>
                </a:r>
              </a:p>
              <a:p>
                <a:r>
                  <a:rPr lang="en-IN" dirty="0"/>
                  <a:t>Each cell has </a:t>
                </a:r>
                <a:r>
                  <a:rPr lang="en-IN" dirty="0">
                    <a:solidFill>
                      <a:srgbClr val="5430AA"/>
                    </a:solidFill>
                  </a:rPr>
                  <a:t>K/N</a:t>
                </a:r>
                <a:r>
                  <a:rPr lang="en-IN" dirty="0"/>
                  <a:t>  frequencies</a:t>
                </a:r>
              </a:p>
              <a:p>
                <a:r>
                  <a:rPr lang="en-IN" dirty="0">
                    <a:solidFill>
                      <a:srgbClr val="5430AA"/>
                    </a:solidFill>
                  </a:rPr>
                  <a:t>A</a:t>
                </a:r>
                <a:r>
                  <a:rPr lang="en-IN" dirty="0"/>
                  <a:t>dvanced </a:t>
                </a:r>
                <a:r>
                  <a:rPr lang="en-IN" dirty="0">
                    <a:solidFill>
                      <a:srgbClr val="5430AA"/>
                    </a:solidFill>
                  </a:rPr>
                  <a:t>M</a:t>
                </a:r>
                <a:r>
                  <a:rPr lang="en-IN" dirty="0"/>
                  <a:t>obile </a:t>
                </a:r>
                <a:r>
                  <a:rPr lang="en-IN" dirty="0">
                    <a:solidFill>
                      <a:srgbClr val="5430AA"/>
                    </a:solidFill>
                  </a:rPr>
                  <a:t>P</a:t>
                </a:r>
                <a:r>
                  <a:rPr lang="en-IN" dirty="0"/>
                  <a:t>hone </a:t>
                </a:r>
                <a:r>
                  <a:rPr lang="en-IN" dirty="0">
                    <a:solidFill>
                      <a:srgbClr val="5430AA"/>
                    </a:solidFill>
                  </a:rPr>
                  <a:t>S</a:t>
                </a:r>
                <a:r>
                  <a:rPr lang="en-IN" dirty="0"/>
                  <a:t>ervice (</a:t>
                </a:r>
                <a:r>
                  <a:rPr lang="en-IN" dirty="0">
                    <a:solidFill>
                      <a:srgbClr val="5430AA"/>
                    </a:solidFill>
                  </a:rPr>
                  <a:t>AMPS</a:t>
                </a:r>
                <a:r>
                  <a:rPr lang="en-IN" dirty="0"/>
                  <a:t>) </a:t>
                </a:r>
              </a:p>
              <a:p>
                <a:pPr marL="0" indent="0">
                  <a:buNone/>
                </a:pPr>
                <a:r>
                  <a:rPr lang="en-US" u="sng" dirty="0" smtClean="0">
                    <a:solidFill>
                      <a:srgbClr val="673BBA"/>
                    </a:solidFill>
                  </a:rPr>
                  <a:t>Given</a:t>
                </a:r>
                <a:r>
                  <a:rPr lang="en-US" dirty="0" smtClean="0">
                    <a:solidFill>
                      <a:srgbClr val="673BBA"/>
                    </a:solidFill>
                  </a:rPr>
                  <a:t>:</a:t>
                </a:r>
                <a:r>
                  <a:rPr lang="en-US" dirty="0" smtClean="0"/>
                  <a:t>	N=7</a:t>
                </a:r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:r>
                  <a:rPr lang="en-US" dirty="0" smtClean="0"/>
                  <a:t>K=395 kHz</a:t>
                </a:r>
              </a:p>
              <a:p>
                <a:pPr marL="0" indent="0">
                  <a:buNone/>
                </a:pPr>
                <a:r>
                  <a:rPr lang="en-US" u="sng" dirty="0">
                    <a:solidFill>
                      <a:srgbClr val="673BBA"/>
                    </a:solidFill>
                  </a:rPr>
                  <a:t>Find</a:t>
                </a:r>
                <a:r>
                  <a:rPr lang="en-US" dirty="0">
                    <a:solidFill>
                      <a:srgbClr val="673BBA"/>
                    </a:solidFill>
                  </a:rPr>
                  <a:t>: </a:t>
                </a:r>
                <a:r>
                  <a:rPr lang="en-US" dirty="0" smtClean="0"/>
                  <a:t>Frequency of each cell</a:t>
                </a:r>
              </a:p>
              <a:p>
                <a:pPr marL="0" indent="0">
                  <a:buNone/>
                </a:pPr>
                <a:r>
                  <a:rPr lang="en-US" u="sng" dirty="0">
                    <a:solidFill>
                      <a:srgbClr val="673BBA"/>
                    </a:solidFill>
                  </a:rPr>
                  <a:t>Solution</a:t>
                </a:r>
                <a:r>
                  <a:rPr lang="en-US" dirty="0">
                    <a:solidFill>
                      <a:srgbClr val="673BBA"/>
                    </a:solidFill>
                  </a:rPr>
                  <a:t>: </a:t>
                </a:r>
                <a:r>
                  <a:rPr lang="en-US" dirty="0"/>
                  <a:t>Frequency of each </a:t>
                </a:r>
                <a:r>
                  <a:rPr lang="en-US" dirty="0" smtClean="0"/>
                  <a:t>cell</a:t>
                </a:r>
                <a:r>
                  <a:rPr lang="en-US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=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K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N</m:t>
                        </m:r>
                      </m:den>
                    </m:f>
                  </m:oMath>
                </a14:m>
                <a:r>
                  <a:rPr lang="en-US" i="1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=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395</m:t>
                        </m:r>
                      </m:num>
                      <m:den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7</m:t>
                        </m:r>
                      </m:den>
                    </m:f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≅</m:t>
                    </m:r>
                    <m:r>
                      <a:rPr lang="en-US" b="0" i="1" smtClean="0">
                        <a:solidFill>
                          <a:srgbClr val="5430A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57 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5430A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kHz</m:t>
                    </m:r>
                  </m:oMath>
                </a14:m>
                <a:r>
                  <a:rPr lang="en-US" dirty="0"/>
                  <a:t>	</a:t>
                </a:r>
                <a:r>
                  <a:rPr lang="en-US" dirty="0" smtClean="0"/>
                  <a:t>	</a:t>
                </a:r>
                <a:endParaRPr lang="en-IN" dirty="0" smtClean="0"/>
              </a:p>
              <a:p>
                <a:endParaRPr lang="en-IN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1180" y="863444"/>
                <a:ext cx="6702757" cy="5590565"/>
              </a:xfrm>
              <a:blipFill rotWithShape="0">
                <a:blip r:embed="rId2"/>
                <a:stretch>
                  <a:fillRect l="-1456" t="-141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/>
          <p:cNvGrpSpPr/>
          <p:nvPr/>
        </p:nvGrpSpPr>
        <p:grpSpPr>
          <a:xfrm>
            <a:off x="9579464" y="1623148"/>
            <a:ext cx="1616604" cy="1511590"/>
            <a:chOff x="9579464" y="1623148"/>
            <a:chExt cx="1616604" cy="1511590"/>
          </a:xfrm>
        </p:grpSpPr>
        <p:sp>
          <p:nvSpPr>
            <p:cNvPr id="4" name="Flowchart: Preparation 3"/>
            <p:cNvSpPr/>
            <p:nvPr/>
          </p:nvSpPr>
          <p:spPr>
            <a:xfrm>
              <a:off x="10077820" y="1623148"/>
              <a:ext cx="618186" cy="502276"/>
            </a:xfrm>
            <a:prstGeom prst="flowChartPreparation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5430AA"/>
                  </a:solidFill>
                </a:rPr>
                <a:t>2</a:t>
              </a:r>
              <a:endParaRPr lang="en-IN" dirty="0">
                <a:solidFill>
                  <a:srgbClr val="5430AA"/>
                </a:solidFill>
              </a:endParaRPr>
            </a:p>
          </p:txBody>
        </p:sp>
        <p:sp>
          <p:nvSpPr>
            <p:cNvPr id="5" name="Flowchart: Preparation 4"/>
            <p:cNvSpPr/>
            <p:nvPr/>
          </p:nvSpPr>
          <p:spPr>
            <a:xfrm>
              <a:off x="10577882" y="1874286"/>
              <a:ext cx="618186" cy="502276"/>
            </a:xfrm>
            <a:prstGeom prst="flowChartPreparation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5430AA"/>
                  </a:solidFill>
                </a:rPr>
                <a:t>3</a:t>
              </a:r>
              <a:endParaRPr lang="en-IN" dirty="0">
                <a:solidFill>
                  <a:srgbClr val="5430AA"/>
                </a:solidFill>
              </a:endParaRPr>
            </a:p>
          </p:txBody>
        </p:sp>
        <p:sp>
          <p:nvSpPr>
            <p:cNvPr id="6" name="Flowchart: Preparation 5"/>
            <p:cNvSpPr/>
            <p:nvPr/>
          </p:nvSpPr>
          <p:spPr>
            <a:xfrm>
              <a:off x="10077820" y="2130254"/>
              <a:ext cx="618186" cy="502276"/>
            </a:xfrm>
            <a:prstGeom prst="flowChartPreparation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5430AA"/>
                  </a:solidFill>
                </a:rPr>
                <a:t>1</a:t>
              </a:r>
              <a:endParaRPr lang="en-IN" dirty="0">
                <a:solidFill>
                  <a:srgbClr val="5430AA"/>
                </a:solidFill>
              </a:endParaRPr>
            </a:p>
          </p:txBody>
        </p:sp>
        <p:sp>
          <p:nvSpPr>
            <p:cNvPr id="7" name="Flowchart: Preparation 6"/>
            <p:cNvSpPr/>
            <p:nvPr/>
          </p:nvSpPr>
          <p:spPr>
            <a:xfrm>
              <a:off x="10577882" y="2376698"/>
              <a:ext cx="618186" cy="502276"/>
            </a:xfrm>
            <a:prstGeom prst="flowChartPreparation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5430AA"/>
                  </a:solidFill>
                </a:rPr>
                <a:t>4</a:t>
              </a:r>
              <a:endParaRPr lang="en-IN" dirty="0">
                <a:solidFill>
                  <a:srgbClr val="5430AA"/>
                </a:solidFill>
              </a:endParaRPr>
            </a:p>
          </p:txBody>
        </p:sp>
        <p:sp>
          <p:nvSpPr>
            <p:cNvPr id="8" name="Flowchart: Preparation 7"/>
            <p:cNvSpPr/>
            <p:nvPr/>
          </p:nvSpPr>
          <p:spPr>
            <a:xfrm>
              <a:off x="10077820" y="2632462"/>
              <a:ext cx="618186" cy="502276"/>
            </a:xfrm>
            <a:prstGeom prst="flowChartPreparation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5430AA"/>
                  </a:solidFill>
                </a:rPr>
                <a:t>5</a:t>
              </a:r>
              <a:endParaRPr lang="en-IN" dirty="0">
                <a:solidFill>
                  <a:srgbClr val="5430AA"/>
                </a:solidFill>
              </a:endParaRPr>
            </a:p>
          </p:txBody>
        </p:sp>
        <p:sp>
          <p:nvSpPr>
            <p:cNvPr id="9" name="Flowchart: Preparation 8"/>
            <p:cNvSpPr/>
            <p:nvPr/>
          </p:nvSpPr>
          <p:spPr>
            <a:xfrm>
              <a:off x="9584901" y="1876735"/>
              <a:ext cx="618186" cy="502276"/>
            </a:xfrm>
            <a:prstGeom prst="flowChartPreparation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5430AA"/>
                  </a:solidFill>
                </a:rPr>
                <a:t>7</a:t>
              </a:r>
              <a:endParaRPr lang="en-IN" dirty="0">
                <a:solidFill>
                  <a:srgbClr val="5430AA"/>
                </a:solidFill>
              </a:endParaRPr>
            </a:p>
          </p:txBody>
        </p:sp>
        <p:sp>
          <p:nvSpPr>
            <p:cNvPr id="10" name="Flowchart: Preparation 9"/>
            <p:cNvSpPr/>
            <p:nvPr/>
          </p:nvSpPr>
          <p:spPr>
            <a:xfrm>
              <a:off x="9579464" y="2379080"/>
              <a:ext cx="618186" cy="502276"/>
            </a:xfrm>
            <a:prstGeom prst="flowChartPreparation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5430AA"/>
                  </a:solidFill>
                </a:rPr>
                <a:t>6</a:t>
              </a:r>
              <a:endParaRPr lang="en-IN" dirty="0">
                <a:solidFill>
                  <a:srgbClr val="5430AA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04770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dirty="0"/>
              <a:t>Characterizing Frequency Reuse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868" y="969463"/>
            <a:ext cx="6626296" cy="5590565"/>
          </a:xfrm>
        </p:spPr>
        <p:txBody>
          <a:bodyPr/>
          <a:lstStyle/>
          <a:p>
            <a:pPr marL="0" indent="0">
              <a:buNone/>
            </a:pPr>
            <a:r>
              <a:rPr lang="en-US" altLang="en-US" sz="2800" dirty="0" smtClean="0">
                <a:solidFill>
                  <a:srgbClr val="C00000"/>
                </a:solidFill>
              </a:rPr>
              <a:t>D:</a:t>
            </a:r>
            <a:r>
              <a:rPr lang="en-US" altLang="en-US" sz="2800" dirty="0" smtClean="0"/>
              <a:t> 	</a:t>
            </a:r>
            <a:r>
              <a:rPr lang="en-US" altLang="en-US" sz="2800" dirty="0" smtClean="0">
                <a:solidFill>
                  <a:srgbClr val="673BBA"/>
                </a:solidFill>
              </a:rPr>
              <a:t>Minimum </a:t>
            </a:r>
            <a:r>
              <a:rPr lang="en-US" altLang="en-US" sz="2800" dirty="0">
                <a:solidFill>
                  <a:srgbClr val="673BBA"/>
                </a:solidFill>
              </a:rPr>
              <a:t>distance </a:t>
            </a:r>
            <a:r>
              <a:rPr lang="en-US" altLang="en-US" sz="2800" dirty="0"/>
              <a:t>between centers of </a:t>
            </a:r>
            <a:r>
              <a:rPr lang="en-US" altLang="en-US" sz="2800" dirty="0" smtClean="0"/>
              <a:t>	cells </a:t>
            </a:r>
            <a:r>
              <a:rPr lang="en-US" altLang="en-US" sz="2800" dirty="0"/>
              <a:t>that use the same </a:t>
            </a:r>
            <a:r>
              <a:rPr lang="en-US" altLang="en-US" sz="2800" dirty="0">
                <a:solidFill>
                  <a:srgbClr val="673BBA"/>
                </a:solidFill>
              </a:rPr>
              <a:t>band</a:t>
            </a:r>
            <a:r>
              <a:rPr lang="en-US" altLang="en-US" sz="2800" dirty="0"/>
              <a:t> of </a:t>
            </a:r>
            <a:r>
              <a:rPr lang="en-US" altLang="en-US" sz="2800" dirty="0" smtClean="0"/>
              <a:t>	frequencies </a:t>
            </a:r>
            <a:r>
              <a:rPr lang="en-US" altLang="en-US" sz="2800" dirty="0"/>
              <a:t>(called </a:t>
            </a:r>
            <a:r>
              <a:rPr lang="en-US" altLang="en-US" sz="2800" dirty="0" smtClean="0">
                <a:solidFill>
                  <a:srgbClr val="673BBA"/>
                </a:solidFill>
              </a:rPr>
              <a:t>co-channels</a:t>
            </a:r>
            <a:r>
              <a:rPr lang="en-US" altLang="en-US" sz="2800" dirty="0"/>
              <a:t>)</a:t>
            </a:r>
          </a:p>
          <a:p>
            <a:pPr marL="0" indent="0">
              <a:buNone/>
            </a:pPr>
            <a:r>
              <a:rPr lang="en-US" altLang="en-US" sz="2800" dirty="0" smtClean="0">
                <a:solidFill>
                  <a:schemeClr val="tx2"/>
                </a:solidFill>
              </a:rPr>
              <a:t>R</a:t>
            </a:r>
            <a:r>
              <a:rPr lang="en-US" altLang="en-US" sz="2800" dirty="0" smtClean="0"/>
              <a:t>:	</a:t>
            </a:r>
            <a:r>
              <a:rPr lang="en-US" altLang="en-US" sz="2800" dirty="0" smtClean="0">
                <a:solidFill>
                  <a:srgbClr val="673BBA"/>
                </a:solidFill>
              </a:rPr>
              <a:t>Radius</a:t>
            </a:r>
            <a:r>
              <a:rPr lang="en-US" altLang="en-US" sz="2800" dirty="0" smtClean="0"/>
              <a:t> </a:t>
            </a:r>
            <a:r>
              <a:rPr lang="en-US" altLang="en-US" sz="2800" dirty="0"/>
              <a:t>of a cell</a:t>
            </a:r>
          </a:p>
          <a:p>
            <a:pPr marL="0" indent="0">
              <a:buNone/>
            </a:pPr>
            <a:r>
              <a:rPr lang="en-US" altLang="en-US" sz="2800" dirty="0">
                <a:solidFill>
                  <a:schemeClr val="accent5">
                    <a:lumMod val="50000"/>
                  </a:schemeClr>
                </a:solidFill>
              </a:rPr>
              <a:t>d</a:t>
            </a:r>
            <a:r>
              <a:rPr lang="en-US" altLang="en-US" sz="2800" dirty="0" smtClean="0"/>
              <a:t>: 	</a:t>
            </a:r>
            <a:r>
              <a:rPr lang="en-US" altLang="en-US" sz="2800" dirty="0" smtClean="0">
                <a:solidFill>
                  <a:srgbClr val="673BBA"/>
                </a:solidFill>
              </a:rPr>
              <a:t>Distance</a:t>
            </a:r>
            <a:r>
              <a:rPr lang="en-US" altLang="en-US" sz="2800" dirty="0" smtClean="0"/>
              <a:t> </a:t>
            </a:r>
            <a:r>
              <a:rPr lang="en-US" altLang="en-US" sz="2800" dirty="0"/>
              <a:t>between centers of </a:t>
            </a:r>
            <a:r>
              <a:rPr lang="en-US" altLang="en-US" sz="2800" dirty="0">
                <a:solidFill>
                  <a:srgbClr val="673BBA"/>
                </a:solidFill>
              </a:rPr>
              <a:t>adjacent</a:t>
            </a:r>
            <a:r>
              <a:rPr lang="en-US" altLang="en-US" sz="2800" dirty="0"/>
              <a:t> </a:t>
            </a:r>
            <a:r>
              <a:rPr lang="en-US" altLang="en-US" sz="2800" dirty="0" smtClean="0"/>
              <a:t>	cells </a:t>
            </a:r>
            <a:r>
              <a:rPr lang="en-US" altLang="en-US" sz="2800" dirty="0"/>
              <a:t>(d = </a:t>
            </a:r>
            <a:r>
              <a:rPr lang="en-US" altLang="en-US" sz="2800" dirty="0" smtClean="0"/>
              <a:t>   R</a:t>
            </a:r>
            <a:r>
              <a:rPr lang="en-US" altLang="en-US" sz="2800" dirty="0"/>
              <a:t>)</a:t>
            </a:r>
          </a:p>
          <a:p>
            <a:pPr marL="0" indent="0">
              <a:buNone/>
            </a:pPr>
            <a:r>
              <a:rPr lang="en-US" altLang="en-US" sz="2800" dirty="0" smtClean="0">
                <a:solidFill>
                  <a:srgbClr val="5430AA"/>
                </a:solidFill>
              </a:rPr>
              <a:t>N:	</a:t>
            </a:r>
            <a:r>
              <a:rPr lang="en-US" altLang="en-US" sz="2800" dirty="0" smtClean="0"/>
              <a:t>Number </a:t>
            </a:r>
            <a:r>
              <a:rPr lang="en-US" altLang="en-US" sz="2800" dirty="0"/>
              <a:t>of </a:t>
            </a:r>
            <a:r>
              <a:rPr lang="en-US" altLang="en-US" sz="2800" dirty="0">
                <a:solidFill>
                  <a:srgbClr val="673BBA"/>
                </a:solidFill>
              </a:rPr>
              <a:t>cells</a:t>
            </a:r>
            <a:r>
              <a:rPr lang="en-US" altLang="en-US" sz="2800" dirty="0"/>
              <a:t> in </a:t>
            </a:r>
            <a:r>
              <a:rPr lang="en-US" altLang="en-US" sz="2800" dirty="0">
                <a:solidFill>
                  <a:srgbClr val="673BBA"/>
                </a:solidFill>
              </a:rPr>
              <a:t>repetitious</a:t>
            </a:r>
            <a:r>
              <a:rPr lang="en-US" altLang="en-US" sz="2800" dirty="0"/>
              <a:t> pattern</a:t>
            </a:r>
          </a:p>
          <a:p>
            <a:pPr marL="457200" lvl="1" indent="0">
              <a:buNone/>
            </a:pPr>
            <a:r>
              <a:rPr lang="en-US" altLang="en-US" sz="2400" dirty="0" smtClean="0"/>
              <a:t>	</a:t>
            </a:r>
            <a:endParaRPr lang="en-GB" altLang="en-US" sz="2000" dirty="0"/>
          </a:p>
          <a:p>
            <a:pPr marL="0" indent="0">
              <a:buNone/>
            </a:pPr>
            <a:endParaRPr lang="en-IN" dirty="0"/>
          </a:p>
        </p:txBody>
      </p:sp>
      <p:sp>
        <p:nvSpPr>
          <p:cNvPr id="4" name="Flowchart: Preparation 3"/>
          <p:cNvSpPr/>
          <p:nvPr/>
        </p:nvSpPr>
        <p:spPr>
          <a:xfrm>
            <a:off x="7973446" y="2785129"/>
            <a:ext cx="1508349" cy="1137235"/>
          </a:xfrm>
          <a:prstGeom prst="flowChartPreparati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5430AA"/>
                </a:solidFill>
              </a:rPr>
              <a:t>2</a:t>
            </a:r>
            <a:endParaRPr lang="en-IN" dirty="0">
              <a:solidFill>
                <a:srgbClr val="5430AA"/>
              </a:solidFill>
            </a:endParaRPr>
          </a:p>
        </p:txBody>
      </p:sp>
      <p:sp>
        <p:nvSpPr>
          <p:cNvPr id="5" name="Flowchart: Preparation 4"/>
          <p:cNvSpPr/>
          <p:nvPr/>
        </p:nvSpPr>
        <p:spPr>
          <a:xfrm>
            <a:off x="9180698" y="3353747"/>
            <a:ext cx="1508349" cy="1137235"/>
          </a:xfrm>
          <a:prstGeom prst="flowChartPreparati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5430AA"/>
                </a:solidFill>
              </a:rPr>
              <a:t>3</a:t>
            </a:r>
            <a:endParaRPr lang="en-IN" dirty="0">
              <a:solidFill>
                <a:srgbClr val="5430AA"/>
              </a:solidFill>
            </a:endParaRPr>
          </a:p>
        </p:txBody>
      </p:sp>
      <p:sp>
        <p:nvSpPr>
          <p:cNvPr id="6" name="Flowchart: Preparation 5"/>
          <p:cNvSpPr/>
          <p:nvPr/>
        </p:nvSpPr>
        <p:spPr>
          <a:xfrm>
            <a:off x="7973446" y="3933300"/>
            <a:ext cx="1508349" cy="1137235"/>
          </a:xfrm>
          <a:prstGeom prst="flowChartPreparati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5430AA"/>
                </a:solidFill>
              </a:rPr>
              <a:t>1</a:t>
            </a:r>
            <a:endParaRPr lang="en-IN" dirty="0">
              <a:solidFill>
                <a:srgbClr val="5430AA"/>
              </a:solidFill>
            </a:endParaRPr>
          </a:p>
        </p:txBody>
      </p:sp>
      <p:sp>
        <p:nvSpPr>
          <p:cNvPr id="7" name="Flowchart: Preparation 6"/>
          <p:cNvSpPr/>
          <p:nvPr/>
        </p:nvSpPr>
        <p:spPr>
          <a:xfrm>
            <a:off x="9180698" y="4491290"/>
            <a:ext cx="1508349" cy="1137235"/>
          </a:xfrm>
          <a:prstGeom prst="flowChartPreparati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5430AA"/>
                </a:solidFill>
              </a:rPr>
              <a:t>4</a:t>
            </a:r>
            <a:endParaRPr lang="en-IN" dirty="0">
              <a:solidFill>
                <a:srgbClr val="5430AA"/>
              </a:solidFill>
            </a:endParaRPr>
          </a:p>
        </p:txBody>
      </p:sp>
      <p:sp>
        <p:nvSpPr>
          <p:cNvPr id="8" name="Flowchart: Preparation 7"/>
          <p:cNvSpPr/>
          <p:nvPr/>
        </p:nvSpPr>
        <p:spPr>
          <a:xfrm>
            <a:off x="7973446" y="5070382"/>
            <a:ext cx="1508349" cy="1137235"/>
          </a:xfrm>
          <a:prstGeom prst="flowChartPreparati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5430AA"/>
                </a:solidFill>
              </a:rPr>
              <a:t>5</a:t>
            </a:r>
            <a:endParaRPr lang="en-IN" dirty="0">
              <a:solidFill>
                <a:srgbClr val="5430AA"/>
              </a:solidFill>
            </a:endParaRPr>
          </a:p>
        </p:txBody>
      </p:sp>
      <p:sp>
        <p:nvSpPr>
          <p:cNvPr id="9" name="Flowchart: Preparation 8"/>
          <p:cNvSpPr/>
          <p:nvPr/>
        </p:nvSpPr>
        <p:spPr>
          <a:xfrm>
            <a:off x="6770743" y="3359292"/>
            <a:ext cx="1508349" cy="1137235"/>
          </a:xfrm>
          <a:prstGeom prst="flowChartPreparati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5430AA"/>
                </a:solidFill>
              </a:rPr>
              <a:t>7</a:t>
            </a:r>
            <a:endParaRPr lang="en-IN" dirty="0">
              <a:solidFill>
                <a:srgbClr val="5430AA"/>
              </a:solidFill>
            </a:endParaRPr>
          </a:p>
        </p:txBody>
      </p:sp>
      <p:sp>
        <p:nvSpPr>
          <p:cNvPr id="10" name="Flowchart: Preparation 9"/>
          <p:cNvSpPr/>
          <p:nvPr/>
        </p:nvSpPr>
        <p:spPr>
          <a:xfrm>
            <a:off x="6762240" y="4496683"/>
            <a:ext cx="1508349" cy="1137235"/>
          </a:xfrm>
          <a:prstGeom prst="flowChartPreparati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5430AA"/>
                </a:solidFill>
              </a:rPr>
              <a:t>6</a:t>
            </a:r>
            <a:endParaRPr lang="en-IN" dirty="0">
              <a:solidFill>
                <a:srgbClr val="5430AA"/>
              </a:solidFill>
            </a:endParaRPr>
          </a:p>
        </p:txBody>
      </p:sp>
      <p:sp>
        <p:nvSpPr>
          <p:cNvPr id="18" name="Flowchart: Preparation 17"/>
          <p:cNvSpPr/>
          <p:nvPr/>
        </p:nvSpPr>
        <p:spPr>
          <a:xfrm>
            <a:off x="9176148" y="2215563"/>
            <a:ext cx="1508349" cy="1137235"/>
          </a:xfrm>
          <a:prstGeom prst="flowChartPreparati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5430AA"/>
                </a:solidFill>
              </a:rPr>
              <a:t>5</a:t>
            </a:r>
            <a:endParaRPr lang="en-IN" dirty="0">
              <a:solidFill>
                <a:srgbClr val="5430AA"/>
              </a:solidFill>
            </a:endParaRPr>
          </a:p>
        </p:txBody>
      </p:sp>
      <p:sp>
        <p:nvSpPr>
          <p:cNvPr id="19" name="Flowchart: Preparation 18"/>
          <p:cNvSpPr/>
          <p:nvPr/>
        </p:nvSpPr>
        <p:spPr>
          <a:xfrm>
            <a:off x="10378851" y="2774655"/>
            <a:ext cx="1508349" cy="1137235"/>
          </a:xfrm>
          <a:prstGeom prst="flowChartPreparati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5430AA"/>
                </a:solidFill>
              </a:rPr>
              <a:t>2</a:t>
            </a:r>
            <a:endParaRPr lang="en-IN" dirty="0">
              <a:solidFill>
                <a:srgbClr val="5430AA"/>
              </a:solidFill>
            </a:endParaRPr>
          </a:p>
        </p:txBody>
      </p:sp>
      <p:sp>
        <p:nvSpPr>
          <p:cNvPr id="20" name="Flowchart: Preparation 19"/>
          <p:cNvSpPr/>
          <p:nvPr/>
        </p:nvSpPr>
        <p:spPr>
          <a:xfrm>
            <a:off x="10371980" y="1636163"/>
            <a:ext cx="1508349" cy="1137235"/>
          </a:xfrm>
          <a:prstGeom prst="flowChartPreparati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5430AA"/>
                </a:solidFill>
              </a:rPr>
              <a:t>1</a:t>
            </a:r>
            <a:endParaRPr lang="en-IN" dirty="0">
              <a:solidFill>
                <a:srgbClr val="5430AA"/>
              </a:solidFill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8735917" y="2206038"/>
            <a:ext cx="2395909" cy="2306354"/>
          </a:xfrm>
          <a:prstGeom prst="line">
            <a:avLst/>
          </a:prstGeom>
          <a:ln w="317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9691578" y="3037416"/>
            <a:ext cx="3289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C00000"/>
                </a:solidFill>
              </a:rPr>
              <a:t>D</a:t>
            </a:r>
            <a:endParaRPr lang="en-IN" sz="2000" b="1" dirty="0">
              <a:solidFill>
                <a:srgbClr val="C00000"/>
              </a:solidFill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 flipH="1">
            <a:off x="8110330" y="4512392"/>
            <a:ext cx="625587" cy="231886"/>
          </a:xfrm>
          <a:prstGeom prst="straightConnector1">
            <a:avLst/>
          </a:prstGeom>
          <a:ln w="38100">
            <a:solidFill>
              <a:schemeClr val="tx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8186605" y="427943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tx2"/>
                </a:solidFill>
              </a:rPr>
              <a:t>R</a:t>
            </a:r>
            <a:endParaRPr lang="en-IN" b="1" dirty="0">
              <a:solidFill>
                <a:schemeClr val="tx2"/>
              </a:solidFill>
            </a:endParaRPr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8735917" y="4501917"/>
            <a:ext cx="1194405" cy="557990"/>
          </a:xfrm>
          <a:prstGeom prst="straightConnector1">
            <a:avLst/>
          </a:prstGeom>
          <a:ln w="38100">
            <a:solidFill>
              <a:schemeClr val="accent5">
                <a:lumMod val="50000"/>
              </a:schemeClr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9218216" y="4838496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</a:rPr>
              <a:t>d</a:t>
            </a:r>
            <a:endParaRPr lang="en-IN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graphicFrame>
        <p:nvGraphicFramePr>
          <p:cNvPr id="21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66221166"/>
              </p:ext>
            </p:extLst>
          </p:nvPr>
        </p:nvGraphicFramePr>
        <p:xfrm>
          <a:off x="2261804" y="3159122"/>
          <a:ext cx="414161" cy="3874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40" name="Equation" r:id="rId3" imgW="393480" imgH="368280" progId="Equation.3">
                  <p:embed/>
                </p:oleObj>
              </mc:Choice>
              <mc:Fallback>
                <p:oleObj name="Equation" r:id="rId3" imgW="393480" imgH="3682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61804" y="3159122"/>
                        <a:ext cx="414161" cy="38744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42038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6CBF1"/>
                                      </p:to>
                                    </p:animClr>
                                    <p:set>
                                      <p:cBhvr>
                                        <p:cTn id="1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6CBF1"/>
                                      </p:to>
                                    </p:animClr>
                                    <p:set>
                                      <p:cBhvr>
                                        <p:cTn id="20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5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A993E1"/>
                                      </p:to>
                                    </p:animClr>
                                    <p:set>
                                      <p:cBhvr>
                                        <p:cTn id="5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7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9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A993E1"/>
                                      </p:to>
                                    </p:animClr>
                                    <p:set>
                                      <p:cBhvr>
                                        <p:cTn id="60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1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3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A993E1"/>
                                      </p:to>
                                    </p:animClr>
                                    <p:set>
                                      <p:cBhvr>
                                        <p:cTn id="64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5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7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A993E1"/>
                                      </p:to>
                                    </p:animClr>
                                    <p:set>
                                      <p:cBhvr>
                                        <p:cTn id="6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9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1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A993E1"/>
                                      </p:to>
                                    </p:animClr>
                                    <p:set>
                                      <p:cBhvr>
                                        <p:cTn id="72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3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5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A993E1"/>
                                      </p:to>
                                    </p:animClr>
                                    <p:set>
                                      <p:cBhvr>
                                        <p:cTn id="7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7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9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A993E1"/>
                                      </p:to>
                                    </p:animClr>
                                    <p:set>
                                      <p:cBhvr>
                                        <p:cTn id="8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1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30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8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8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8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8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14" grpId="0"/>
      <p:bldP spid="17" grpId="0"/>
      <p:bldP spid="2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 Size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9160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Cluster Size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0" y="863444"/>
            <a:ext cx="7907351" cy="5590565"/>
          </a:xfrm>
        </p:spPr>
        <p:txBody>
          <a:bodyPr/>
          <a:lstStyle/>
          <a:p>
            <a:r>
              <a:rPr lang="en-US" dirty="0" smtClean="0"/>
              <a:t>How to find cluster size of cellular network?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	</a:t>
            </a:r>
            <a:r>
              <a:rPr lang="en-US" dirty="0" smtClean="0">
                <a:latin typeface="Consolas" panose="020B0609020204030204" pitchFamily="49" charset="0"/>
              </a:rPr>
              <a:t>	</a:t>
            </a: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 smtClean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/>
              <a:t>	</a:t>
            </a:r>
            <a:endParaRPr lang="en-IN" dirty="0"/>
          </a:p>
        </p:txBody>
      </p:sp>
      <p:pic>
        <p:nvPicPr>
          <p:cNvPr id="20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43"/>
          <a:stretch>
            <a:fillRect/>
          </a:stretch>
        </p:blipFill>
        <p:spPr bwMode="auto">
          <a:xfrm>
            <a:off x="6784032" y="711201"/>
            <a:ext cx="5103168" cy="58879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8531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Cluster Size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0" y="863444"/>
            <a:ext cx="7907351" cy="5590565"/>
          </a:xfrm>
        </p:spPr>
        <p:txBody>
          <a:bodyPr/>
          <a:lstStyle/>
          <a:p>
            <a:r>
              <a:rPr lang="en-US" dirty="0" smtClean="0"/>
              <a:t>How to find cluster size of cellular network?</a:t>
            </a:r>
          </a:p>
          <a:p>
            <a:r>
              <a:rPr lang="en-US" dirty="0" smtClean="0"/>
              <a:t>Formula: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	</a:t>
            </a:r>
            <a:r>
              <a:rPr lang="en-US" dirty="0" smtClean="0">
                <a:latin typeface="Consolas" panose="020B0609020204030204" pitchFamily="49" charset="0"/>
              </a:rPr>
              <a:t>	</a:t>
            </a: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 smtClean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/>
              <a:t>	</a:t>
            </a:r>
            <a:endParaRPr lang="en-IN" dirty="0"/>
          </a:p>
        </p:txBody>
      </p:sp>
      <p:sp>
        <p:nvSpPr>
          <p:cNvPr id="5" name="Rectangle 4"/>
          <p:cNvSpPr/>
          <p:nvPr/>
        </p:nvSpPr>
        <p:spPr>
          <a:xfrm>
            <a:off x="1740571" y="1266359"/>
            <a:ext cx="2975019" cy="489397"/>
          </a:xfrm>
          <a:prstGeom prst="rect">
            <a:avLst/>
          </a:prstGeom>
          <a:solidFill>
            <a:srgbClr val="5430AA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nsolas" panose="020B0609020204030204" pitchFamily="49" charset="0"/>
              </a:rPr>
              <a:t>N=I</a:t>
            </a:r>
            <a:r>
              <a:rPr lang="en-US" sz="2400" baseline="30000" dirty="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r>
              <a:rPr lang="en-US" sz="2400" dirty="0">
                <a:solidFill>
                  <a:schemeClr val="tx1"/>
                </a:solidFill>
                <a:latin typeface="Consolas" panose="020B0609020204030204" pitchFamily="49" charset="0"/>
              </a:rPr>
              <a:t>+J</a:t>
            </a:r>
            <a:r>
              <a:rPr lang="en-US" sz="2400" baseline="30000" dirty="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r>
              <a:rPr lang="en-US" sz="2400" dirty="0">
                <a:solidFill>
                  <a:schemeClr val="tx1"/>
                </a:solidFill>
                <a:latin typeface="Consolas" panose="020B0609020204030204" pitchFamily="49" charset="0"/>
              </a:rPr>
              <a:t>+(I X J</a:t>
            </a:r>
            <a:r>
              <a:rPr lang="en-US" sz="24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en-US" sz="24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0158577"/>
              </p:ext>
            </p:extLst>
          </p:nvPr>
        </p:nvGraphicFramePr>
        <p:xfrm>
          <a:off x="469710" y="1878493"/>
          <a:ext cx="7186684" cy="396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2766"/>
                <a:gridCol w="6613918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b="1" dirty="0" smtClean="0">
                          <a:latin typeface="Consolas" panose="020B0609020204030204" pitchFamily="49" charset="0"/>
                          <a:ea typeface="Roboto Light" panose="02000000000000000000" pitchFamily="2" charset="0"/>
                        </a:rPr>
                        <a:t>N</a:t>
                      </a:r>
                      <a:r>
                        <a:rPr lang="en-US" sz="2000" b="1" dirty="0" smtClean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:</a:t>
                      </a:r>
                      <a:endParaRPr lang="en-IN" sz="2000" b="1" dirty="0"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No. of cell with unique/non repeated frequency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10" name="Flowchart: Preparation 9"/>
          <p:cNvSpPr/>
          <p:nvPr/>
        </p:nvSpPr>
        <p:spPr>
          <a:xfrm>
            <a:off x="8659280" y="2248650"/>
            <a:ext cx="1244031" cy="972262"/>
          </a:xfrm>
          <a:prstGeom prst="flowChartPreparati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5430AA"/>
                </a:solidFill>
              </a:rPr>
              <a:t>2</a:t>
            </a:r>
            <a:endParaRPr lang="en-IN" dirty="0">
              <a:solidFill>
                <a:srgbClr val="5430AA"/>
              </a:solidFill>
            </a:endParaRPr>
          </a:p>
        </p:txBody>
      </p:sp>
      <p:sp>
        <p:nvSpPr>
          <p:cNvPr id="11" name="Flowchart: Preparation 10"/>
          <p:cNvSpPr/>
          <p:nvPr/>
        </p:nvSpPr>
        <p:spPr>
          <a:xfrm>
            <a:off x="9654977" y="2734781"/>
            <a:ext cx="1244031" cy="972262"/>
          </a:xfrm>
          <a:prstGeom prst="flowChartPreparati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5430AA"/>
                </a:solidFill>
              </a:rPr>
              <a:t>3</a:t>
            </a:r>
            <a:endParaRPr lang="en-IN" dirty="0">
              <a:solidFill>
                <a:srgbClr val="5430AA"/>
              </a:solidFill>
            </a:endParaRPr>
          </a:p>
        </p:txBody>
      </p:sp>
      <p:sp>
        <p:nvSpPr>
          <p:cNvPr id="12" name="Flowchart: Preparation 11"/>
          <p:cNvSpPr/>
          <p:nvPr/>
        </p:nvSpPr>
        <p:spPr>
          <a:xfrm>
            <a:off x="8659280" y="3230261"/>
            <a:ext cx="1244031" cy="972262"/>
          </a:xfrm>
          <a:prstGeom prst="flowChartPreparati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5430AA"/>
                </a:solidFill>
              </a:rPr>
              <a:t>1</a:t>
            </a:r>
            <a:endParaRPr lang="en-IN" dirty="0">
              <a:solidFill>
                <a:srgbClr val="5430AA"/>
              </a:solidFill>
            </a:endParaRPr>
          </a:p>
        </p:txBody>
      </p:sp>
      <p:sp>
        <p:nvSpPr>
          <p:cNvPr id="13" name="Flowchart: Preparation 12"/>
          <p:cNvSpPr/>
          <p:nvPr/>
        </p:nvSpPr>
        <p:spPr>
          <a:xfrm>
            <a:off x="9654977" y="3707306"/>
            <a:ext cx="1244031" cy="972262"/>
          </a:xfrm>
          <a:prstGeom prst="flowChartPreparati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5430AA"/>
                </a:solidFill>
              </a:rPr>
              <a:t>4</a:t>
            </a:r>
            <a:endParaRPr lang="en-IN" dirty="0">
              <a:solidFill>
                <a:srgbClr val="5430AA"/>
              </a:solidFill>
            </a:endParaRPr>
          </a:p>
        </p:txBody>
      </p:sp>
      <p:sp>
        <p:nvSpPr>
          <p:cNvPr id="14" name="Flowchart: Preparation 13"/>
          <p:cNvSpPr/>
          <p:nvPr/>
        </p:nvSpPr>
        <p:spPr>
          <a:xfrm>
            <a:off x="8659280" y="4202391"/>
            <a:ext cx="1244031" cy="972262"/>
          </a:xfrm>
          <a:prstGeom prst="flowChartPreparati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5430AA"/>
                </a:solidFill>
              </a:rPr>
              <a:t>5</a:t>
            </a:r>
            <a:endParaRPr lang="en-IN" dirty="0">
              <a:solidFill>
                <a:srgbClr val="5430AA"/>
              </a:solidFill>
            </a:endParaRPr>
          </a:p>
        </p:txBody>
      </p:sp>
      <p:sp>
        <p:nvSpPr>
          <p:cNvPr id="15" name="Flowchart: Preparation 14"/>
          <p:cNvSpPr/>
          <p:nvPr/>
        </p:nvSpPr>
        <p:spPr>
          <a:xfrm>
            <a:off x="7667335" y="2739522"/>
            <a:ext cx="1244031" cy="972262"/>
          </a:xfrm>
          <a:prstGeom prst="flowChartPreparati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5430AA"/>
                </a:solidFill>
              </a:rPr>
              <a:t>7</a:t>
            </a:r>
            <a:endParaRPr lang="en-IN" dirty="0">
              <a:solidFill>
                <a:srgbClr val="5430AA"/>
              </a:solidFill>
            </a:endParaRPr>
          </a:p>
        </p:txBody>
      </p:sp>
      <p:sp>
        <p:nvSpPr>
          <p:cNvPr id="16" name="Flowchart: Preparation 15"/>
          <p:cNvSpPr/>
          <p:nvPr/>
        </p:nvSpPr>
        <p:spPr>
          <a:xfrm>
            <a:off x="7656394" y="3711916"/>
            <a:ext cx="1244031" cy="972262"/>
          </a:xfrm>
          <a:prstGeom prst="flowChartPreparati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5430AA"/>
                </a:solidFill>
              </a:rPr>
              <a:t>6</a:t>
            </a:r>
            <a:endParaRPr lang="en-IN" dirty="0">
              <a:solidFill>
                <a:srgbClr val="5430AA"/>
              </a:solidFill>
            </a:endParaRPr>
          </a:p>
        </p:txBody>
      </p:sp>
      <p:sp>
        <p:nvSpPr>
          <p:cNvPr id="17" name="Flowchart: Preparation 16"/>
          <p:cNvSpPr/>
          <p:nvPr/>
        </p:nvSpPr>
        <p:spPr>
          <a:xfrm>
            <a:off x="9651224" y="1761708"/>
            <a:ext cx="1244031" cy="972262"/>
          </a:xfrm>
          <a:prstGeom prst="flowChartPreparati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5430AA"/>
                </a:solidFill>
              </a:rPr>
              <a:t>5</a:t>
            </a:r>
            <a:endParaRPr lang="en-IN" dirty="0">
              <a:solidFill>
                <a:srgbClr val="5430AA"/>
              </a:solidFill>
            </a:endParaRPr>
          </a:p>
        </p:txBody>
      </p:sp>
      <p:sp>
        <p:nvSpPr>
          <p:cNvPr id="18" name="Flowchart: Preparation 17"/>
          <p:cNvSpPr/>
          <p:nvPr/>
        </p:nvSpPr>
        <p:spPr>
          <a:xfrm>
            <a:off x="10643169" y="2239695"/>
            <a:ext cx="1244031" cy="972262"/>
          </a:xfrm>
          <a:prstGeom prst="flowChartPreparati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5430AA"/>
                </a:solidFill>
              </a:rPr>
              <a:t>2</a:t>
            </a:r>
            <a:endParaRPr lang="en-IN" dirty="0">
              <a:solidFill>
                <a:srgbClr val="5430AA"/>
              </a:solidFill>
            </a:endParaRPr>
          </a:p>
        </p:txBody>
      </p:sp>
      <p:sp>
        <p:nvSpPr>
          <p:cNvPr id="19" name="Flowchart: Preparation 18"/>
          <p:cNvSpPr/>
          <p:nvPr/>
        </p:nvSpPr>
        <p:spPr>
          <a:xfrm>
            <a:off x="10637503" y="1266359"/>
            <a:ext cx="1244031" cy="972262"/>
          </a:xfrm>
          <a:prstGeom prst="flowChartPreparati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5430AA"/>
                </a:solidFill>
              </a:rPr>
              <a:t>1</a:t>
            </a:r>
            <a:endParaRPr lang="en-IN" dirty="0">
              <a:solidFill>
                <a:srgbClr val="5430A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2619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2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B685FF"/>
                                      </p:to>
                                    </p:animClr>
                                    <p:set>
                                      <p:cBhvr>
                                        <p:cTn id="43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4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6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B685FF"/>
                                      </p:to>
                                    </p:animClr>
                                    <p:set>
                                      <p:cBhvr>
                                        <p:cTn id="47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8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2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  <p:set>
                                      <p:cBhvr>
                                        <p:cTn id="53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4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6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  <p:set>
                                      <p:cBhvr>
                                        <p:cTn id="57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8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2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B9F7FF"/>
                                      </p:to>
                                    </p:animClr>
                                    <p:set>
                                      <p:cBhvr>
                                        <p:cTn id="63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4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99"/>
                                      </p:to>
                                    </p:animClr>
                                    <p:set>
                                      <p:cBhvr>
                                        <p:cTn id="67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8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0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93FF93"/>
                                      </p:to>
                                    </p:animClr>
                                    <p:set>
                                      <p:cBhvr>
                                        <p:cTn id="71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2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4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A3B9FF"/>
                                      </p:to>
                                    </p:animClr>
                                    <p:set>
                                      <p:cBhvr>
                                        <p:cTn id="75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6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8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B3B3"/>
                                      </p:to>
                                    </p:animClr>
                                    <p:set>
                                      <p:cBhvr>
                                        <p:cTn id="79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0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2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93FF93"/>
                                      </p:to>
                                    </p:animClr>
                                    <p:set>
                                      <p:cBhvr>
                                        <p:cTn id="83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4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Cluster Size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3444"/>
            <a:ext cx="7404840" cy="5590565"/>
          </a:xfrm>
        </p:spPr>
        <p:txBody>
          <a:bodyPr/>
          <a:lstStyle/>
          <a:p>
            <a:r>
              <a:rPr lang="en-US" dirty="0" smtClean="0"/>
              <a:t>How to find cluster size of cellular network?</a:t>
            </a:r>
          </a:p>
          <a:p>
            <a:r>
              <a:rPr lang="en-US" dirty="0" smtClean="0"/>
              <a:t>Formula: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Now, if we want to find distance to reach from cell1 to another cell1 then,</a:t>
            </a:r>
          </a:p>
          <a:p>
            <a:pPr marL="0" indent="0">
              <a:buNone/>
            </a:pPr>
            <a:r>
              <a:rPr lang="en-US" u="sng" dirty="0" smtClean="0">
                <a:solidFill>
                  <a:srgbClr val="5430AA"/>
                </a:solidFill>
              </a:rPr>
              <a:t>Given:</a:t>
            </a:r>
            <a:r>
              <a:rPr lang="en-US" dirty="0" smtClean="0">
                <a:solidFill>
                  <a:srgbClr val="5430AA"/>
                </a:solidFill>
              </a:rPr>
              <a:t>		</a:t>
            </a:r>
            <a:r>
              <a:rPr lang="en-US" dirty="0" smtClean="0">
                <a:latin typeface="Consolas" panose="020B0609020204030204" pitchFamily="49" charset="0"/>
              </a:rPr>
              <a:t>I=1,J=2</a:t>
            </a:r>
          </a:p>
          <a:p>
            <a:pPr marL="0" indent="0">
              <a:buNone/>
            </a:pPr>
            <a:r>
              <a:rPr lang="en-US" u="sng" dirty="0">
                <a:solidFill>
                  <a:srgbClr val="5430AA"/>
                </a:solidFill>
              </a:rPr>
              <a:t>Solution:</a:t>
            </a:r>
            <a:r>
              <a:rPr lang="en-US" dirty="0">
                <a:latin typeface="Consolas" panose="020B0609020204030204" pitchFamily="49" charset="0"/>
              </a:rPr>
              <a:t>	</a:t>
            </a:r>
            <a:r>
              <a:rPr lang="en-US" dirty="0" smtClean="0">
                <a:latin typeface="Consolas" panose="020B0609020204030204" pitchFamily="49" charset="0"/>
              </a:rPr>
              <a:t>N=1</a:t>
            </a:r>
            <a:r>
              <a:rPr lang="en-US" baseline="30000" dirty="0" smtClean="0">
                <a:latin typeface="Consolas" panose="020B0609020204030204" pitchFamily="49" charset="0"/>
              </a:rPr>
              <a:t>2</a:t>
            </a:r>
            <a:r>
              <a:rPr lang="en-US" dirty="0" smtClean="0">
                <a:latin typeface="Consolas" panose="020B0609020204030204" pitchFamily="49" charset="0"/>
              </a:rPr>
              <a:t>+2</a:t>
            </a:r>
            <a:r>
              <a:rPr lang="en-US" baseline="30000" dirty="0" smtClean="0">
                <a:latin typeface="Consolas" panose="020B0609020204030204" pitchFamily="49" charset="0"/>
              </a:rPr>
              <a:t>2</a:t>
            </a:r>
            <a:r>
              <a:rPr lang="en-US" dirty="0" smtClean="0">
                <a:latin typeface="Consolas" panose="020B0609020204030204" pitchFamily="49" charset="0"/>
              </a:rPr>
              <a:t>+(1X2)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smtClean="0">
                <a:latin typeface="Consolas" panose="020B0609020204030204" pitchFamily="49" charset="0"/>
              </a:rPr>
              <a:t> 		 =1+4+2</a:t>
            </a:r>
          </a:p>
          <a:p>
            <a:pPr marL="0" indent="0">
              <a:buNone/>
            </a:pPr>
            <a:r>
              <a:rPr lang="en-US" dirty="0" smtClean="0">
                <a:latin typeface="Consolas" panose="020B0609020204030204" pitchFamily="49" charset="0"/>
              </a:rPr>
              <a:t>		 =7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	</a:t>
            </a:r>
            <a:r>
              <a:rPr lang="en-US" dirty="0" smtClean="0">
                <a:latin typeface="Consolas" panose="020B0609020204030204" pitchFamily="49" charset="0"/>
              </a:rPr>
              <a:t>	</a:t>
            </a: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 smtClean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/>
              <a:t>	</a:t>
            </a:r>
            <a:endParaRPr lang="en-IN" dirty="0"/>
          </a:p>
        </p:txBody>
      </p:sp>
      <p:sp>
        <p:nvSpPr>
          <p:cNvPr id="5" name="Rectangle 4"/>
          <p:cNvSpPr/>
          <p:nvPr/>
        </p:nvSpPr>
        <p:spPr>
          <a:xfrm>
            <a:off x="1740571" y="1266359"/>
            <a:ext cx="2975019" cy="489397"/>
          </a:xfrm>
          <a:prstGeom prst="rect">
            <a:avLst/>
          </a:prstGeom>
          <a:solidFill>
            <a:srgbClr val="5430AA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nsolas" panose="020B0609020204030204" pitchFamily="49" charset="0"/>
              </a:rPr>
              <a:t>N=I</a:t>
            </a:r>
            <a:r>
              <a:rPr lang="en-US" sz="2400" baseline="30000" dirty="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r>
              <a:rPr lang="en-US" sz="2400" dirty="0">
                <a:solidFill>
                  <a:schemeClr val="tx1"/>
                </a:solidFill>
                <a:latin typeface="Consolas" panose="020B0609020204030204" pitchFamily="49" charset="0"/>
              </a:rPr>
              <a:t>+J</a:t>
            </a:r>
            <a:r>
              <a:rPr lang="en-US" sz="2400" baseline="30000" dirty="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r>
              <a:rPr lang="en-US" sz="2400" dirty="0">
                <a:solidFill>
                  <a:schemeClr val="tx1"/>
                </a:solidFill>
                <a:latin typeface="Consolas" panose="020B0609020204030204" pitchFamily="49" charset="0"/>
              </a:rPr>
              <a:t>+(I X J</a:t>
            </a:r>
            <a:r>
              <a:rPr lang="en-US" sz="24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en-US" sz="24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5355087"/>
              </p:ext>
            </p:extLst>
          </p:nvPr>
        </p:nvGraphicFramePr>
        <p:xfrm>
          <a:off x="469710" y="1878493"/>
          <a:ext cx="7186684" cy="396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2766"/>
                <a:gridCol w="6613918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b="1" dirty="0" smtClean="0">
                          <a:latin typeface="Consolas" panose="020B0609020204030204" pitchFamily="49" charset="0"/>
                          <a:ea typeface="Roboto Light" panose="02000000000000000000" pitchFamily="2" charset="0"/>
                        </a:rPr>
                        <a:t>N</a:t>
                      </a:r>
                      <a:r>
                        <a:rPr lang="en-US" sz="2000" b="1" dirty="0" smtClean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:</a:t>
                      </a:r>
                      <a:endParaRPr lang="en-IN" sz="2000" b="1" dirty="0"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No. of cell with unique/non repeated frequency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6365420"/>
              </p:ext>
            </p:extLst>
          </p:nvPr>
        </p:nvGraphicFramePr>
        <p:xfrm>
          <a:off x="469710" y="2232684"/>
          <a:ext cx="7186684" cy="701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2766"/>
                <a:gridCol w="6613918"/>
              </a:tblGrid>
              <a:tr h="370840"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kern="1200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Roboto Light" panose="02000000000000000000" pitchFamily="2" charset="0"/>
                          <a:cs typeface="+mn-cs"/>
                        </a:rPr>
                        <a:t>I</a:t>
                      </a:r>
                      <a:r>
                        <a:rPr lang="en-US" sz="2000" kern="1200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Roboto Light" panose="02000000000000000000" pitchFamily="2" charset="0"/>
                          <a:cs typeface="+mn-cs"/>
                        </a:rPr>
                        <a:t>:</a:t>
                      </a:r>
                      <a:endParaRPr lang="en-IN" sz="2000" kern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Roboto Light" panose="02000000000000000000" pitchFamily="2" charset="0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dirty="0" smtClean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  <a:cs typeface="+mn-cs"/>
                        </a:rPr>
                        <a:t>No. of steps required to move in one direction in order to reach cell with same frequency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5232738"/>
              </p:ext>
            </p:extLst>
          </p:nvPr>
        </p:nvGraphicFramePr>
        <p:xfrm>
          <a:off x="458769" y="2933724"/>
          <a:ext cx="7186684" cy="701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2766"/>
                <a:gridCol w="6613918"/>
              </a:tblGrid>
              <a:tr h="370840"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kern="1200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Roboto Light" panose="02000000000000000000" pitchFamily="2" charset="0"/>
                          <a:cs typeface="+mn-cs"/>
                        </a:rPr>
                        <a:t>J</a:t>
                      </a:r>
                      <a:r>
                        <a:rPr lang="en-US" sz="2000" kern="1200" dirty="0" smtClean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  <a:cs typeface="+mn-cs"/>
                        </a:rPr>
                        <a:t>:</a:t>
                      </a:r>
                      <a:endParaRPr lang="en-IN" sz="2000" kern="1200" dirty="0">
                        <a:solidFill>
                          <a:schemeClr val="tx1"/>
                        </a:solidFill>
                        <a:latin typeface="Roboto Light" panose="02000000000000000000" pitchFamily="2" charset="0"/>
                        <a:ea typeface="Roboto Light" panose="02000000000000000000" pitchFamily="2" charset="0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dirty="0" smtClean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  <a:cs typeface="+mn-cs"/>
                        </a:rPr>
                        <a:t>No. of steps required to move in other direction(i.e. 60° anticlockwise) in order to reach cell with same frequency.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10" name="Flowchart: Preparation 9"/>
          <p:cNvSpPr/>
          <p:nvPr/>
        </p:nvSpPr>
        <p:spPr>
          <a:xfrm>
            <a:off x="8659280" y="2248650"/>
            <a:ext cx="1244031" cy="972262"/>
          </a:xfrm>
          <a:prstGeom prst="flowChartPreparati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5430AA"/>
                </a:solidFill>
              </a:rPr>
              <a:t>2</a:t>
            </a:r>
            <a:endParaRPr lang="en-IN" dirty="0">
              <a:solidFill>
                <a:srgbClr val="5430AA"/>
              </a:solidFill>
            </a:endParaRPr>
          </a:p>
        </p:txBody>
      </p:sp>
      <p:sp>
        <p:nvSpPr>
          <p:cNvPr id="11" name="Flowchart: Preparation 10"/>
          <p:cNvSpPr/>
          <p:nvPr/>
        </p:nvSpPr>
        <p:spPr>
          <a:xfrm>
            <a:off x="9654977" y="2734781"/>
            <a:ext cx="1244031" cy="972262"/>
          </a:xfrm>
          <a:prstGeom prst="flowChartPreparati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5430AA"/>
                </a:solidFill>
              </a:rPr>
              <a:t>3</a:t>
            </a:r>
            <a:endParaRPr lang="en-IN" dirty="0">
              <a:solidFill>
                <a:srgbClr val="5430AA"/>
              </a:solidFill>
            </a:endParaRPr>
          </a:p>
        </p:txBody>
      </p:sp>
      <p:sp>
        <p:nvSpPr>
          <p:cNvPr id="12" name="Flowchart: Preparation 11"/>
          <p:cNvSpPr/>
          <p:nvPr/>
        </p:nvSpPr>
        <p:spPr>
          <a:xfrm>
            <a:off x="8659280" y="3230261"/>
            <a:ext cx="1244031" cy="972262"/>
          </a:xfrm>
          <a:prstGeom prst="flowChartPreparation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5430AA"/>
                </a:solidFill>
              </a:rPr>
              <a:t>1</a:t>
            </a:r>
            <a:endParaRPr lang="en-IN" dirty="0">
              <a:solidFill>
                <a:srgbClr val="5430AA"/>
              </a:solidFill>
            </a:endParaRPr>
          </a:p>
        </p:txBody>
      </p:sp>
      <p:sp>
        <p:nvSpPr>
          <p:cNvPr id="13" name="Flowchart: Preparation 12"/>
          <p:cNvSpPr/>
          <p:nvPr/>
        </p:nvSpPr>
        <p:spPr>
          <a:xfrm>
            <a:off x="9654977" y="3707306"/>
            <a:ext cx="1244031" cy="972262"/>
          </a:xfrm>
          <a:prstGeom prst="flowChartPreparati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5430AA"/>
                </a:solidFill>
              </a:rPr>
              <a:t>4</a:t>
            </a:r>
            <a:endParaRPr lang="en-IN" dirty="0">
              <a:solidFill>
                <a:srgbClr val="5430AA"/>
              </a:solidFill>
            </a:endParaRPr>
          </a:p>
        </p:txBody>
      </p:sp>
      <p:sp>
        <p:nvSpPr>
          <p:cNvPr id="14" name="Flowchart: Preparation 13"/>
          <p:cNvSpPr/>
          <p:nvPr/>
        </p:nvSpPr>
        <p:spPr>
          <a:xfrm>
            <a:off x="8659280" y="4202391"/>
            <a:ext cx="1244031" cy="972262"/>
          </a:xfrm>
          <a:prstGeom prst="flowChartPreparati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5430AA"/>
                </a:solidFill>
              </a:rPr>
              <a:t>5</a:t>
            </a:r>
            <a:endParaRPr lang="en-IN" dirty="0">
              <a:solidFill>
                <a:srgbClr val="5430AA"/>
              </a:solidFill>
            </a:endParaRPr>
          </a:p>
        </p:txBody>
      </p:sp>
      <p:sp>
        <p:nvSpPr>
          <p:cNvPr id="15" name="Flowchart: Preparation 14"/>
          <p:cNvSpPr/>
          <p:nvPr/>
        </p:nvSpPr>
        <p:spPr>
          <a:xfrm>
            <a:off x="7667335" y="2739522"/>
            <a:ext cx="1244031" cy="972262"/>
          </a:xfrm>
          <a:prstGeom prst="flowChartPreparati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5430AA"/>
                </a:solidFill>
              </a:rPr>
              <a:t>7</a:t>
            </a:r>
            <a:endParaRPr lang="en-IN" sz="1400" dirty="0">
              <a:solidFill>
                <a:srgbClr val="5430AA"/>
              </a:solidFill>
            </a:endParaRPr>
          </a:p>
        </p:txBody>
      </p:sp>
      <p:sp>
        <p:nvSpPr>
          <p:cNvPr id="16" name="Flowchart: Preparation 15"/>
          <p:cNvSpPr/>
          <p:nvPr/>
        </p:nvSpPr>
        <p:spPr>
          <a:xfrm>
            <a:off x="7656394" y="3711916"/>
            <a:ext cx="1244031" cy="972262"/>
          </a:xfrm>
          <a:prstGeom prst="flowChartPreparati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5430AA"/>
                </a:solidFill>
              </a:rPr>
              <a:t>6</a:t>
            </a:r>
            <a:endParaRPr lang="en-IN" sz="1400" dirty="0">
              <a:solidFill>
                <a:srgbClr val="5430AA"/>
              </a:solidFill>
            </a:endParaRPr>
          </a:p>
        </p:txBody>
      </p:sp>
      <p:sp>
        <p:nvSpPr>
          <p:cNvPr id="17" name="Flowchart: Preparation 16"/>
          <p:cNvSpPr/>
          <p:nvPr/>
        </p:nvSpPr>
        <p:spPr>
          <a:xfrm>
            <a:off x="9651224" y="1761708"/>
            <a:ext cx="1244031" cy="972262"/>
          </a:xfrm>
          <a:prstGeom prst="flowChartPreparati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5430AA"/>
                </a:solidFill>
              </a:rPr>
              <a:t>5</a:t>
            </a:r>
            <a:endParaRPr lang="en-IN" dirty="0">
              <a:solidFill>
                <a:srgbClr val="5430AA"/>
              </a:solidFill>
            </a:endParaRPr>
          </a:p>
        </p:txBody>
      </p:sp>
      <p:sp>
        <p:nvSpPr>
          <p:cNvPr id="18" name="Flowchart: Preparation 17"/>
          <p:cNvSpPr/>
          <p:nvPr/>
        </p:nvSpPr>
        <p:spPr>
          <a:xfrm>
            <a:off x="10643169" y="2239695"/>
            <a:ext cx="1244031" cy="972262"/>
          </a:xfrm>
          <a:prstGeom prst="flowChartPreparati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5430AA"/>
                </a:solidFill>
              </a:rPr>
              <a:t>2</a:t>
            </a:r>
            <a:endParaRPr lang="en-IN" dirty="0">
              <a:solidFill>
                <a:srgbClr val="5430AA"/>
              </a:solidFill>
            </a:endParaRPr>
          </a:p>
        </p:txBody>
      </p:sp>
      <p:sp>
        <p:nvSpPr>
          <p:cNvPr id="19" name="Flowchart: Preparation 18"/>
          <p:cNvSpPr/>
          <p:nvPr/>
        </p:nvSpPr>
        <p:spPr>
          <a:xfrm>
            <a:off x="10637503" y="1266359"/>
            <a:ext cx="1244031" cy="972262"/>
          </a:xfrm>
          <a:prstGeom prst="flowChartPreparation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5430AA"/>
                </a:solidFill>
              </a:rPr>
              <a:t>1</a:t>
            </a:r>
            <a:endParaRPr lang="en-IN" dirty="0">
              <a:solidFill>
                <a:srgbClr val="5430AA"/>
              </a:solidFill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 flipV="1">
            <a:off x="9289143" y="3211957"/>
            <a:ext cx="985157" cy="4950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 rot="19908967">
            <a:off x="9333991" y="3689268"/>
            <a:ext cx="461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i</a:t>
            </a:r>
            <a:r>
              <a:rPr lang="en-US" dirty="0" smtClean="0"/>
              <a:t>=1</a:t>
            </a:r>
            <a:endParaRPr lang="en-IN" dirty="0"/>
          </a:p>
        </p:txBody>
      </p:sp>
      <p:cxnSp>
        <p:nvCxnSpPr>
          <p:cNvPr id="23" name="Straight Arrow Connector 22"/>
          <p:cNvCxnSpPr/>
          <p:nvPr/>
        </p:nvCxnSpPr>
        <p:spPr>
          <a:xfrm flipV="1">
            <a:off x="10282720" y="2716871"/>
            <a:ext cx="985157" cy="4950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 rot="19908967">
            <a:off x="10663450" y="2567214"/>
            <a:ext cx="461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i</a:t>
            </a:r>
            <a:r>
              <a:rPr lang="en-US" dirty="0" smtClean="0"/>
              <a:t>=2</a:t>
            </a:r>
            <a:endParaRPr lang="en-IN" dirty="0"/>
          </a:p>
        </p:txBody>
      </p:sp>
      <p:cxnSp>
        <p:nvCxnSpPr>
          <p:cNvPr id="26" name="Straight Arrow Connector 25"/>
          <p:cNvCxnSpPr/>
          <p:nvPr/>
        </p:nvCxnSpPr>
        <p:spPr>
          <a:xfrm flipV="1">
            <a:off x="11253134" y="1761708"/>
            <a:ext cx="2570" cy="954900"/>
          </a:xfrm>
          <a:prstGeom prst="straightConnector1">
            <a:avLst/>
          </a:prstGeom>
          <a:ln w="317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1235163" y="1799995"/>
            <a:ext cx="461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j=1</a:t>
            </a:r>
            <a:endParaRPr lang="en-IN" dirty="0"/>
          </a:p>
        </p:txBody>
      </p:sp>
      <p:cxnSp>
        <p:nvCxnSpPr>
          <p:cNvPr id="29" name="Straight Arrow Connector 28"/>
          <p:cNvCxnSpPr/>
          <p:nvPr/>
        </p:nvCxnSpPr>
        <p:spPr>
          <a:xfrm flipV="1">
            <a:off x="9279316" y="2720036"/>
            <a:ext cx="2570" cy="954900"/>
          </a:xfrm>
          <a:prstGeom prst="straightConnector1">
            <a:avLst/>
          </a:prstGeom>
          <a:ln w="317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8897701" y="2812907"/>
            <a:ext cx="461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i</a:t>
            </a:r>
            <a:r>
              <a:rPr lang="en-US" dirty="0" smtClean="0"/>
              <a:t>=1</a:t>
            </a:r>
            <a:endParaRPr lang="en-IN" dirty="0"/>
          </a:p>
        </p:txBody>
      </p:sp>
      <p:cxnSp>
        <p:nvCxnSpPr>
          <p:cNvPr id="31" name="Straight Arrow Connector 30"/>
          <p:cNvCxnSpPr/>
          <p:nvPr/>
        </p:nvCxnSpPr>
        <p:spPr>
          <a:xfrm flipV="1">
            <a:off x="9281886" y="2246003"/>
            <a:ext cx="985157" cy="4950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9309611" y="2274733"/>
            <a:ext cx="461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j=1</a:t>
            </a:r>
            <a:endParaRPr lang="en-IN" dirty="0"/>
          </a:p>
        </p:txBody>
      </p:sp>
      <p:cxnSp>
        <p:nvCxnSpPr>
          <p:cNvPr id="34" name="Straight Arrow Connector 33"/>
          <p:cNvCxnSpPr/>
          <p:nvPr/>
        </p:nvCxnSpPr>
        <p:spPr>
          <a:xfrm flipV="1">
            <a:off x="10272649" y="1790564"/>
            <a:ext cx="985888" cy="454527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10693458" y="1615329"/>
            <a:ext cx="461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j=2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08196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4B7FF"/>
                                      </p:to>
                                    </p:animClr>
                                    <p:set>
                                      <p:cBhvr>
                                        <p:cTn id="57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0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4B7FF"/>
                                      </p:to>
                                    </p:animClr>
                                    <p:set>
                                      <p:cBhvr>
                                        <p:cTn id="61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2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"/>
                            </p:stCondLst>
                            <p:childTnLst>
                              <p:par>
                                <p:cTn id="7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"/>
                            </p:stCondLst>
                            <p:childTnLst>
                              <p:par>
                                <p:cTn id="8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2" grpId="1"/>
      <p:bldP spid="25" grpId="0"/>
      <p:bldP spid="25" grpId="1"/>
      <p:bldP spid="28" grpId="0"/>
      <p:bldP spid="28" grpId="1"/>
      <p:bldP spid="30" grpId="0"/>
      <p:bldP spid="32" grpId="0"/>
      <p:bldP spid="3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Exercise: </a:t>
            </a:r>
            <a:r>
              <a:rPr lang="en-US" dirty="0"/>
              <a:t>Cluster Size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3444"/>
            <a:ext cx="4456862" cy="5590565"/>
          </a:xfrm>
        </p:spPr>
        <p:txBody>
          <a:bodyPr/>
          <a:lstStyle/>
          <a:p>
            <a:r>
              <a:rPr lang="en-US" dirty="0" smtClean="0"/>
              <a:t>Find </a:t>
            </a:r>
            <a:r>
              <a:rPr lang="en-US" dirty="0"/>
              <a:t>cluster size of cellular </a:t>
            </a:r>
            <a:r>
              <a:rPr lang="en-US" dirty="0" smtClean="0"/>
              <a:t>network.</a:t>
            </a:r>
          </a:p>
          <a:p>
            <a:r>
              <a:rPr lang="en-US" dirty="0"/>
              <a:t>Formula:</a:t>
            </a:r>
          </a:p>
          <a:p>
            <a:r>
              <a:rPr lang="en-US" dirty="0"/>
              <a:t>Now, if we want to find distance to reach from cell1 to another cell1 then</a:t>
            </a:r>
            <a:r>
              <a:rPr lang="en-US" dirty="0" smtClean="0"/>
              <a:t>,</a:t>
            </a:r>
          </a:p>
          <a:p>
            <a:pPr marL="0" indent="0">
              <a:buNone/>
            </a:pPr>
            <a:r>
              <a:rPr lang="en-US" u="sng" dirty="0">
                <a:solidFill>
                  <a:srgbClr val="5430AA"/>
                </a:solidFill>
              </a:rPr>
              <a:t>Given:</a:t>
            </a:r>
            <a:r>
              <a:rPr lang="en-US" dirty="0">
                <a:solidFill>
                  <a:srgbClr val="5430AA"/>
                </a:solidFill>
              </a:rPr>
              <a:t>		</a:t>
            </a:r>
            <a:r>
              <a:rPr lang="en-US" dirty="0" smtClean="0">
                <a:latin typeface="Consolas" panose="020B0609020204030204" pitchFamily="49" charset="0"/>
              </a:rPr>
              <a:t>I=2,J=3</a:t>
            </a: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u="sng" dirty="0">
                <a:solidFill>
                  <a:srgbClr val="5430AA"/>
                </a:solidFill>
              </a:rPr>
              <a:t>Solution:</a:t>
            </a:r>
            <a:r>
              <a:rPr lang="en-US" dirty="0">
                <a:latin typeface="Consolas" panose="020B0609020204030204" pitchFamily="49" charset="0"/>
              </a:rPr>
              <a:t>	</a:t>
            </a:r>
            <a:r>
              <a:rPr lang="en-US" dirty="0" smtClean="0">
                <a:latin typeface="Consolas" panose="020B0609020204030204" pitchFamily="49" charset="0"/>
              </a:rPr>
              <a:t>N=2</a:t>
            </a:r>
            <a:r>
              <a:rPr lang="en-US" baseline="30000" dirty="0" smtClean="0">
                <a:latin typeface="Consolas" panose="020B0609020204030204" pitchFamily="49" charset="0"/>
              </a:rPr>
              <a:t>2</a:t>
            </a:r>
            <a:r>
              <a:rPr lang="en-US" dirty="0" smtClean="0">
                <a:latin typeface="Consolas" panose="020B0609020204030204" pitchFamily="49" charset="0"/>
              </a:rPr>
              <a:t>+3</a:t>
            </a:r>
            <a:r>
              <a:rPr lang="en-US" baseline="30000" dirty="0" smtClean="0">
                <a:latin typeface="Consolas" panose="020B0609020204030204" pitchFamily="49" charset="0"/>
              </a:rPr>
              <a:t>2</a:t>
            </a:r>
            <a:r>
              <a:rPr lang="en-US" dirty="0" smtClean="0">
                <a:latin typeface="Consolas" panose="020B0609020204030204" pitchFamily="49" charset="0"/>
              </a:rPr>
              <a:t>+(2X3)</a:t>
            </a: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 		 </a:t>
            </a:r>
            <a:r>
              <a:rPr lang="en-US" dirty="0" smtClean="0">
                <a:latin typeface="Consolas" panose="020B0609020204030204" pitchFamily="49" charset="0"/>
              </a:rPr>
              <a:t>=4+9+6</a:t>
            </a: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		</a:t>
            </a:r>
            <a:r>
              <a:rPr lang="en-US" b="1" dirty="0" smtClean="0">
                <a:solidFill>
                  <a:srgbClr val="673BBA"/>
                </a:solidFill>
                <a:latin typeface="Consolas" panose="020B0609020204030204" pitchFamily="49" charset="0"/>
              </a:rPr>
              <a:t>N=19</a:t>
            </a:r>
            <a:endParaRPr lang="en-US" b="1" dirty="0">
              <a:solidFill>
                <a:srgbClr val="673BBA"/>
              </a:solidFill>
              <a:latin typeface="Consolas" panose="020B0609020204030204" pitchFamily="49" charset="0"/>
            </a:endParaRPr>
          </a:p>
          <a:p>
            <a:endParaRPr lang="en-US" dirty="0" smtClean="0"/>
          </a:p>
          <a:p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7701" y="1015844"/>
            <a:ext cx="7734299" cy="481345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654131" y="1628309"/>
            <a:ext cx="2613070" cy="489397"/>
          </a:xfrm>
          <a:prstGeom prst="rect">
            <a:avLst/>
          </a:prstGeom>
          <a:solidFill>
            <a:srgbClr val="5430AA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nsolas" panose="020B0609020204030204" pitchFamily="49" charset="0"/>
              </a:rPr>
              <a:t>N=I</a:t>
            </a:r>
            <a:r>
              <a:rPr lang="en-US" sz="2400" baseline="30000" dirty="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r>
              <a:rPr lang="en-US" sz="2400" dirty="0">
                <a:solidFill>
                  <a:schemeClr val="tx1"/>
                </a:solidFill>
                <a:latin typeface="Consolas" panose="020B0609020204030204" pitchFamily="49" charset="0"/>
              </a:rPr>
              <a:t>+J</a:t>
            </a:r>
            <a:r>
              <a:rPr lang="en-US" sz="2400" baseline="30000" dirty="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r>
              <a:rPr lang="en-US" sz="2400" dirty="0">
                <a:solidFill>
                  <a:schemeClr val="tx1"/>
                </a:solidFill>
                <a:latin typeface="Consolas" panose="020B0609020204030204" pitchFamily="49" charset="0"/>
              </a:rPr>
              <a:t>+(I X J</a:t>
            </a:r>
            <a:r>
              <a:rPr lang="en-US" sz="24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en-US" sz="24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4441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dirty="0"/>
              <a:t>Characterizing Frequency Reuse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4804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dirty="0"/>
              <a:t>Characterizing Frequency Reuse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en-US" dirty="0" smtClean="0"/>
                  <a:t>Possible values of </a:t>
                </a:r>
                <a:r>
                  <a:rPr lang="en-US" altLang="en-US" dirty="0" smtClean="0">
                    <a:solidFill>
                      <a:srgbClr val="673BBA"/>
                    </a:solidFill>
                  </a:rPr>
                  <a:t>N</a:t>
                </a:r>
                <a:r>
                  <a:rPr lang="en-US" altLang="en-US" dirty="0" smtClean="0"/>
                  <a:t> are </a:t>
                </a:r>
                <a:r>
                  <a:rPr lang="en-US" altLang="en-US" dirty="0" smtClean="0">
                    <a:latin typeface="Consolas" panose="020B0609020204030204" pitchFamily="49" charset="0"/>
                  </a:rPr>
                  <a:t>1, 3, 4, 7, 9, 12, 13, 16, 19, 21, …</a:t>
                </a:r>
              </a:p>
              <a:p>
                <a:endParaRPr lang="en-US" altLang="en-US" dirty="0" smtClean="0">
                  <a:latin typeface="Consolas" panose="020B0609020204030204" pitchFamily="49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altLang="en-US" sz="3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en-US" sz="3200" i="1">
                            <a:latin typeface="Cambria Math" panose="02040503050406030204" pitchFamily="18" charset="0"/>
                          </a:rPr>
                          <m:t>𝐷</m:t>
                        </m:r>
                      </m:num>
                      <m:den>
                        <m:r>
                          <a:rPr lang="en-US" altLang="en-US" sz="3200" i="1"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</m:oMath>
                </a14:m>
                <a:r>
                  <a:rPr lang="en-US" altLang="en-US" i="1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en-US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endParaRPr lang="en-US" altLang="en-US" i="1" dirty="0" smtClean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:endParaRPr lang="en-US" altLang="en-US" sz="28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en-US" b="0" i="1">
                              <a:latin typeface="Cambria Math" panose="02040503050406030204" pitchFamily="18" charset="0"/>
                            </a:rPr>
                            <m:t>𝐷</m:t>
                          </m:r>
                        </m:num>
                        <m:den>
                          <m:r>
                            <a:rPr lang="en-US" alt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den>
                      </m:f>
                      <m:r>
                        <a:rPr lang="en-US" altLang="en-US" b="0" i="0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altLang="en-US" dirty="0"/>
              </a:p>
              <a:p>
                <a:endParaRPr lang="en-US" altLang="en-US" dirty="0"/>
              </a:p>
              <a:p>
                <a:endParaRPr lang="en-IN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12"/>
                <a:stretch>
                  <a:fillRect l="-716" t="-152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22856802"/>
              </p:ext>
            </p:extLst>
          </p:nvPr>
        </p:nvGraphicFramePr>
        <p:xfrm>
          <a:off x="6466113" y="1944679"/>
          <a:ext cx="635000" cy="36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167" name="Equation" r:id="rId13" imgW="634680" imgH="368280" progId="Equation.3">
                  <p:embed/>
                </p:oleObj>
              </mc:Choice>
              <mc:Fallback>
                <p:oleObj name="Equation" r:id="rId13" imgW="634680" imgH="3682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66113" y="1944679"/>
                        <a:ext cx="635000" cy="368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60570275"/>
              </p:ext>
            </p:extLst>
          </p:nvPr>
        </p:nvGraphicFramePr>
        <p:xfrm>
          <a:off x="6413497" y="3025914"/>
          <a:ext cx="508000" cy="36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168" name="Equation" r:id="rId15" imgW="507960" imgH="368280" progId="Equation.3">
                  <p:embed/>
                </p:oleObj>
              </mc:Choice>
              <mc:Fallback>
                <p:oleObj name="Equation" r:id="rId15" imgW="507960" imgH="3682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13497" y="3025914"/>
                        <a:ext cx="508000" cy="368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/>
          <p:cNvSpPr/>
          <p:nvPr/>
        </p:nvSpPr>
        <p:spPr>
          <a:xfrm>
            <a:off x="2764971" y="1647373"/>
            <a:ext cx="2931886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smtClean="0">
                <a:solidFill>
                  <a:schemeClr val="tx1"/>
                </a:solidFill>
              </a:rPr>
              <a:t>For Hexagonal geometry</a:t>
            </a:r>
            <a:endParaRPr lang="en-IN" sz="2000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764971" y="2752864"/>
            <a:ext cx="2931886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smtClean="0">
                <a:solidFill>
                  <a:schemeClr val="tx1"/>
                </a:solidFill>
              </a:rPr>
              <a:t>Therefore,</a:t>
            </a:r>
            <a:endParaRPr lang="en-IN" sz="2000" dirty="0">
              <a:solidFill>
                <a:schemeClr val="tx1"/>
              </a:solidFill>
            </a:endParaRPr>
          </a:p>
        </p:txBody>
      </p:sp>
      <p:graphicFrame>
        <p:nvGraphicFramePr>
          <p:cNvPr id="12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99550449"/>
              </p:ext>
            </p:extLst>
          </p:nvPr>
        </p:nvGraphicFramePr>
        <p:xfrm>
          <a:off x="8330648" y="1885942"/>
          <a:ext cx="1443037" cy="427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169" name="Equation" r:id="rId17" imgW="1371600" imgH="406080" progId="Equation.3">
                  <p:embed/>
                </p:oleObj>
              </mc:Choice>
              <mc:Fallback>
                <p:oleObj name="Equation" r:id="rId17" imgW="1371600" imgH="4060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30648" y="1885942"/>
                        <a:ext cx="1443037" cy="427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/>
          <p:cNvSpPr/>
          <p:nvPr/>
        </p:nvSpPr>
        <p:spPr>
          <a:xfrm>
            <a:off x="687613" y="4380199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en-US" dirty="0">
                <a:solidFill>
                  <a:srgbClr val="C00000"/>
                </a:solidFill>
              </a:rPr>
              <a:t>D:</a:t>
            </a:r>
            <a:r>
              <a:rPr lang="en-US" altLang="en-US" dirty="0"/>
              <a:t> 	</a:t>
            </a:r>
            <a:r>
              <a:rPr lang="en-US" altLang="en-US" dirty="0">
                <a:solidFill>
                  <a:srgbClr val="673BBA"/>
                </a:solidFill>
              </a:rPr>
              <a:t>Minimum distance </a:t>
            </a:r>
            <a:r>
              <a:rPr lang="en-US" altLang="en-US" dirty="0"/>
              <a:t>between centers of </a:t>
            </a:r>
            <a:r>
              <a:rPr lang="en-US" altLang="en-US" dirty="0" smtClean="0"/>
              <a:t>cells </a:t>
            </a:r>
            <a:r>
              <a:rPr lang="en-US" altLang="en-US" dirty="0"/>
              <a:t>that use </a:t>
            </a:r>
            <a:r>
              <a:rPr lang="en-US" altLang="en-US" dirty="0" smtClean="0"/>
              <a:t>	the </a:t>
            </a:r>
            <a:r>
              <a:rPr lang="en-US" altLang="en-US" dirty="0"/>
              <a:t>same </a:t>
            </a:r>
            <a:r>
              <a:rPr lang="en-US" altLang="en-US" dirty="0">
                <a:solidFill>
                  <a:srgbClr val="673BBA"/>
                </a:solidFill>
              </a:rPr>
              <a:t>band</a:t>
            </a:r>
            <a:r>
              <a:rPr lang="en-US" altLang="en-US" dirty="0"/>
              <a:t> of 	frequencies (called </a:t>
            </a:r>
            <a:r>
              <a:rPr lang="en-US" altLang="en-US" dirty="0">
                <a:solidFill>
                  <a:srgbClr val="673BBA"/>
                </a:solidFill>
              </a:rPr>
              <a:t>co-channels</a:t>
            </a:r>
            <a:r>
              <a:rPr lang="en-US" altLang="en-US" dirty="0"/>
              <a:t>)</a:t>
            </a:r>
          </a:p>
          <a:p>
            <a:r>
              <a:rPr lang="en-US" altLang="en-US" dirty="0">
                <a:solidFill>
                  <a:schemeClr val="tx2"/>
                </a:solidFill>
              </a:rPr>
              <a:t>R</a:t>
            </a:r>
            <a:r>
              <a:rPr lang="en-US" altLang="en-US" dirty="0"/>
              <a:t>:	</a:t>
            </a:r>
            <a:r>
              <a:rPr lang="en-US" altLang="en-US" dirty="0">
                <a:solidFill>
                  <a:srgbClr val="673BBA"/>
                </a:solidFill>
              </a:rPr>
              <a:t>Radius</a:t>
            </a:r>
            <a:r>
              <a:rPr lang="en-US" altLang="en-US" dirty="0"/>
              <a:t> of a cell</a:t>
            </a:r>
          </a:p>
          <a:p>
            <a:r>
              <a:rPr lang="en-US" altLang="en-US" dirty="0">
                <a:solidFill>
                  <a:schemeClr val="accent5">
                    <a:lumMod val="50000"/>
                  </a:schemeClr>
                </a:solidFill>
              </a:rPr>
              <a:t>d</a:t>
            </a:r>
            <a:r>
              <a:rPr lang="en-US" altLang="en-US" dirty="0" smtClean="0"/>
              <a:t>: </a:t>
            </a:r>
            <a:r>
              <a:rPr lang="en-US" altLang="en-US" dirty="0"/>
              <a:t>	</a:t>
            </a:r>
            <a:r>
              <a:rPr lang="en-US" altLang="en-US" dirty="0">
                <a:solidFill>
                  <a:srgbClr val="673BBA"/>
                </a:solidFill>
              </a:rPr>
              <a:t>Distance</a:t>
            </a:r>
            <a:r>
              <a:rPr lang="en-US" altLang="en-US" dirty="0"/>
              <a:t> between centers of </a:t>
            </a:r>
            <a:r>
              <a:rPr lang="en-US" altLang="en-US" dirty="0">
                <a:solidFill>
                  <a:srgbClr val="673BBA"/>
                </a:solidFill>
              </a:rPr>
              <a:t>adjacent</a:t>
            </a:r>
            <a:r>
              <a:rPr lang="en-US" altLang="en-US" dirty="0"/>
              <a:t> 	cells (d =    R)</a:t>
            </a:r>
          </a:p>
          <a:p>
            <a:r>
              <a:rPr lang="en-US" altLang="en-US" dirty="0">
                <a:solidFill>
                  <a:srgbClr val="5430AA"/>
                </a:solidFill>
              </a:rPr>
              <a:t>N:	</a:t>
            </a:r>
            <a:r>
              <a:rPr lang="en-US" altLang="en-US" dirty="0"/>
              <a:t>Number of </a:t>
            </a:r>
            <a:r>
              <a:rPr lang="en-US" altLang="en-US" dirty="0">
                <a:solidFill>
                  <a:srgbClr val="673BBA"/>
                </a:solidFill>
              </a:rPr>
              <a:t>cells</a:t>
            </a:r>
            <a:r>
              <a:rPr lang="en-US" altLang="en-US" dirty="0"/>
              <a:t> in </a:t>
            </a:r>
            <a:r>
              <a:rPr lang="en-US" altLang="en-US" dirty="0">
                <a:solidFill>
                  <a:srgbClr val="673BBA"/>
                </a:solidFill>
              </a:rPr>
              <a:t>repetitious</a:t>
            </a:r>
            <a:r>
              <a:rPr lang="en-US" altLang="en-US" dirty="0"/>
              <a:t> pattern</a:t>
            </a:r>
          </a:p>
        </p:txBody>
      </p:sp>
      <p:graphicFrame>
        <p:nvGraphicFramePr>
          <p:cNvPr id="13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95966443"/>
              </p:ext>
            </p:extLst>
          </p:nvPr>
        </p:nvGraphicFramePr>
        <p:xfrm>
          <a:off x="6045725" y="5212639"/>
          <a:ext cx="367772" cy="3440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170" name="Equation" r:id="rId19" imgW="393480" imgH="368280" progId="Equation.3">
                  <p:embed/>
                </p:oleObj>
              </mc:Choice>
              <mc:Fallback>
                <p:oleObj name="Equation" r:id="rId19" imgW="393480" imgH="3682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45725" y="5212639"/>
                        <a:ext cx="367772" cy="34404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1" name="Group 10"/>
          <p:cNvGrpSpPr/>
          <p:nvPr/>
        </p:nvGrpSpPr>
        <p:grpSpPr>
          <a:xfrm>
            <a:off x="8187319" y="3287400"/>
            <a:ext cx="3556552" cy="3181703"/>
            <a:chOff x="8187319" y="3287400"/>
            <a:chExt cx="3556552" cy="3181703"/>
          </a:xfrm>
        </p:grpSpPr>
        <p:sp>
          <p:nvSpPr>
            <p:cNvPr id="14" name="Flowchart: Preparation 13"/>
            <p:cNvSpPr/>
            <p:nvPr/>
          </p:nvSpPr>
          <p:spPr>
            <a:xfrm>
              <a:off x="9027856" y="4087073"/>
              <a:ext cx="1046744" cy="791508"/>
            </a:xfrm>
            <a:prstGeom prst="flowChartPreparation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5430AA"/>
                  </a:solidFill>
                </a:rPr>
                <a:t>2</a:t>
              </a:r>
              <a:endParaRPr lang="en-IN" dirty="0">
                <a:solidFill>
                  <a:srgbClr val="5430AA"/>
                </a:solidFill>
              </a:endParaRPr>
            </a:p>
          </p:txBody>
        </p:sp>
        <p:sp>
          <p:nvSpPr>
            <p:cNvPr id="15" name="Flowchart: Preparation 14"/>
            <p:cNvSpPr/>
            <p:nvPr/>
          </p:nvSpPr>
          <p:spPr>
            <a:xfrm>
              <a:off x="9865649" y="4482828"/>
              <a:ext cx="1046744" cy="791508"/>
            </a:xfrm>
            <a:prstGeom prst="flowChartPreparation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5430AA"/>
                  </a:solidFill>
                </a:rPr>
                <a:t>3</a:t>
              </a:r>
              <a:endParaRPr lang="en-IN" dirty="0">
                <a:solidFill>
                  <a:srgbClr val="5430AA"/>
                </a:solidFill>
              </a:endParaRPr>
            </a:p>
          </p:txBody>
        </p:sp>
        <p:sp>
          <p:nvSpPr>
            <p:cNvPr id="16" name="Flowchart: Preparation 15"/>
            <p:cNvSpPr/>
            <p:nvPr/>
          </p:nvSpPr>
          <p:spPr>
            <a:xfrm>
              <a:off x="9027856" y="4886193"/>
              <a:ext cx="1046744" cy="791508"/>
            </a:xfrm>
            <a:prstGeom prst="flowChartPreparation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5430AA"/>
                  </a:solidFill>
                </a:rPr>
                <a:t>1</a:t>
              </a:r>
              <a:endParaRPr lang="en-IN" dirty="0">
                <a:solidFill>
                  <a:srgbClr val="5430AA"/>
                </a:solidFill>
              </a:endParaRPr>
            </a:p>
          </p:txBody>
        </p:sp>
        <p:sp>
          <p:nvSpPr>
            <p:cNvPr id="17" name="Flowchart: Preparation 16"/>
            <p:cNvSpPr/>
            <p:nvPr/>
          </p:nvSpPr>
          <p:spPr>
            <a:xfrm>
              <a:off x="9865649" y="5274550"/>
              <a:ext cx="1046744" cy="791508"/>
            </a:xfrm>
            <a:prstGeom prst="flowChartPreparation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5430AA"/>
                  </a:solidFill>
                </a:rPr>
                <a:t>4</a:t>
              </a:r>
              <a:endParaRPr lang="en-IN" dirty="0">
                <a:solidFill>
                  <a:srgbClr val="5430AA"/>
                </a:solidFill>
              </a:endParaRPr>
            </a:p>
          </p:txBody>
        </p:sp>
        <p:sp>
          <p:nvSpPr>
            <p:cNvPr id="18" name="Flowchart: Preparation 17"/>
            <p:cNvSpPr/>
            <p:nvPr/>
          </p:nvSpPr>
          <p:spPr>
            <a:xfrm>
              <a:off x="9027856" y="5677595"/>
              <a:ext cx="1046744" cy="791508"/>
            </a:xfrm>
            <a:prstGeom prst="flowChartPreparation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5430AA"/>
                  </a:solidFill>
                </a:rPr>
                <a:t>5</a:t>
              </a:r>
              <a:endParaRPr lang="en-IN" dirty="0">
                <a:solidFill>
                  <a:srgbClr val="5430AA"/>
                </a:solidFill>
              </a:endParaRPr>
            </a:p>
          </p:txBody>
        </p:sp>
        <p:sp>
          <p:nvSpPr>
            <p:cNvPr id="19" name="Flowchart: Preparation 18"/>
            <p:cNvSpPr/>
            <p:nvPr/>
          </p:nvSpPr>
          <p:spPr>
            <a:xfrm>
              <a:off x="8193220" y="4486687"/>
              <a:ext cx="1046744" cy="791508"/>
            </a:xfrm>
            <a:prstGeom prst="flowChartPreparation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5430AA"/>
                  </a:solidFill>
                </a:rPr>
                <a:t>7</a:t>
              </a:r>
              <a:endParaRPr lang="en-IN" dirty="0">
                <a:solidFill>
                  <a:srgbClr val="5430AA"/>
                </a:solidFill>
              </a:endParaRPr>
            </a:p>
          </p:txBody>
        </p:sp>
        <p:sp>
          <p:nvSpPr>
            <p:cNvPr id="20" name="Flowchart: Preparation 19"/>
            <p:cNvSpPr/>
            <p:nvPr/>
          </p:nvSpPr>
          <p:spPr>
            <a:xfrm>
              <a:off x="8187319" y="5278304"/>
              <a:ext cx="1046744" cy="791508"/>
            </a:xfrm>
            <a:prstGeom prst="flowChartPreparation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5430AA"/>
                  </a:solidFill>
                </a:rPr>
                <a:t>6</a:t>
              </a:r>
              <a:endParaRPr lang="en-IN" dirty="0">
                <a:solidFill>
                  <a:srgbClr val="5430AA"/>
                </a:solidFill>
              </a:endParaRPr>
            </a:p>
          </p:txBody>
        </p:sp>
        <p:sp>
          <p:nvSpPr>
            <p:cNvPr id="21" name="Flowchart: Preparation 20"/>
            <p:cNvSpPr/>
            <p:nvPr/>
          </p:nvSpPr>
          <p:spPr>
            <a:xfrm>
              <a:off x="9862491" y="3690659"/>
              <a:ext cx="1046744" cy="791508"/>
            </a:xfrm>
            <a:prstGeom prst="flowChartPreparation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5430AA"/>
                  </a:solidFill>
                </a:rPr>
                <a:t>5</a:t>
              </a:r>
              <a:endParaRPr lang="en-IN" dirty="0">
                <a:solidFill>
                  <a:srgbClr val="5430AA"/>
                </a:solidFill>
              </a:endParaRPr>
            </a:p>
          </p:txBody>
        </p:sp>
        <p:sp>
          <p:nvSpPr>
            <p:cNvPr id="22" name="Flowchart: Preparation 21"/>
            <p:cNvSpPr/>
            <p:nvPr/>
          </p:nvSpPr>
          <p:spPr>
            <a:xfrm>
              <a:off x="10697127" y="4079783"/>
              <a:ext cx="1046744" cy="791508"/>
            </a:xfrm>
            <a:prstGeom prst="flowChartPreparation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5430AA"/>
                  </a:solidFill>
                </a:rPr>
                <a:t>2</a:t>
              </a:r>
              <a:endParaRPr lang="en-IN" dirty="0">
                <a:solidFill>
                  <a:srgbClr val="5430AA"/>
                </a:solidFill>
              </a:endParaRPr>
            </a:p>
          </p:txBody>
        </p:sp>
        <p:sp>
          <p:nvSpPr>
            <p:cNvPr id="23" name="Flowchart: Preparation 22"/>
            <p:cNvSpPr/>
            <p:nvPr/>
          </p:nvSpPr>
          <p:spPr>
            <a:xfrm>
              <a:off x="10692359" y="3287400"/>
              <a:ext cx="1046744" cy="791508"/>
            </a:xfrm>
            <a:prstGeom prst="flowChartPreparation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5430AA"/>
                  </a:solidFill>
                </a:rPr>
                <a:t>1</a:t>
              </a:r>
              <a:endParaRPr lang="en-IN" dirty="0">
                <a:solidFill>
                  <a:srgbClr val="5430AA"/>
                </a:solidFill>
              </a:endParaRPr>
            </a:p>
          </p:txBody>
        </p:sp>
        <p:cxnSp>
          <p:nvCxnSpPr>
            <p:cNvPr id="24" name="Straight Connector 23"/>
            <p:cNvCxnSpPr/>
            <p:nvPr/>
          </p:nvCxnSpPr>
          <p:spPr>
            <a:xfrm flipV="1">
              <a:off x="9556985" y="3684029"/>
              <a:ext cx="1662681" cy="1605208"/>
            </a:xfrm>
            <a:prstGeom prst="line">
              <a:avLst/>
            </a:prstGeom>
            <a:ln w="317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/>
            <p:cNvSpPr txBox="1"/>
            <p:nvPr/>
          </p:nvSpPr>
          <p:spPr>
            <a:xfrm>
              <a:off x="10162680" y="4145152"/>
              <a:ext cx="228271" cy="2784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 smtClean="0">
                  <a:solidFill>
                    <a:srgbClr val="C00000"/>
                  </a:solidFill>
                </a:rPr>
                <a:t>D</a:t>
              </a:r>
              <a:endParaRPr lang="en-IN" sz="20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26" name="Straight Arrow Connector 25"/>
            <p:cNvCxnSpPr/>
            <p:nvPr/>
          </p:nvCxnSpPr>
          <p:spPr>
            <a:xfrm flipH="1">
              <a:off x="9122849" y="5289237"/>
              <a:ext cx="434137" cy="161391"/>
            </a:xfrm>
            <a:prstGeom prst="straightConnector1">
              <a:avLst/>
            </a:prstGeom>
            <a:ln w="38100">
              <a:solidFill>
                <a:schemeClr val="tx2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9119662" y="5086325"/>
              <a:ext cx="217146" cy="2570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chemeClr val="tx2"/>
                  </a:solidFill>
                </a:rPr>
                <a:t>R</a:t>
              </a:r>
              <a:endParaRPr lang="en-IN" b="1" dirty="0">
                <a:solidFill>
                  <a:schemeClr val="tx2"/>
                </a:solidFill>
              </a:endParaRPr>
            </a:p>
          </p:txBody>
        </p:sp>
        <p:cxnSp>
          <p:nvCxnSpPr>
            <p:cNvPr id="28" name="Straight Arrow Connector 27"/>
            <p:cNvCxnSpPr/>
            <p:nvPr/>
          </p:nvCxnSpPr>
          <p:spPr>
            <a:xfrm>
              <a:off x="9556985" y="5281947"/>
              <a:ext cx="828877" cy="388358"/>
            </a:xfrm>
            <a:prstGeom prst="straightConnector1">
              <a:avLst/>
            </a:prstGeom>
            <a:ln w="38100">
              <a:solidFill>
                <a:schemeClr val="accent5">
                  <a:lumMod val="50000"/>
                </a:schemeClr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/>
            <p:cNvSpPr txBox="1"/>
            <p:nvPr/>
          </p:nvSpPr>
          <p:spPr>
            <a:xfrm>
              <a:off x="9891685" y="5516203"/>
              <a:ext cx="207135" cy="2570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chemeClr val="accent5">
                      <a:lumMod val="50000"/>
                    </a:schemeClr>
                  </a:solidFill>
                </a:rPr>
                <a:t>d</a:t>
              </a:r>
              <a:endParaRPr lang="en-IN" b="1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34588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dirty="0"/>
              <a:t>Increasing Capacity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75506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4D792E8-8838-4744-A7DD-92B0ED183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Cellular Wireless Networks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="" xmlns:a16="http://schemas.microsoft.com/office/drawing/2014/main" id="{D9EBF344-4A7B-4C4A-AF6D-6441BD040AB3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1191446" y="0"/>
            <a:ext cx="0" cy="6829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="" xmlns:a16="http://schemas.microsoft.com/office/drawing/2014/main" id="{CA925EF2-D58F-4AC0-ACED-F747CC08D69F}"/>
              </a:ext>
            </a:extLst>
          </p:cNvPr>
          <p:cNvCxnSpPr>
            <a:cxnSpLocks/>
          </p:cNvCxnSpPr>
          <p:nvPr/>
        </p:nvCxnSpPr>
        <p:spPr>
          <a:xfrm>
            <a:off x="1191446" y="5063613"/>
            <a:ext cx="0" cy="179438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="" xmlns:a16="http://schemas.microsoft.com/office/drawing/2014/main" id="{4BD1E24D-7739-4C4F-8234-2614FB54ADBC}"/>
              </a:ext>
            </a:extLst>
          </p:cNvPr>
          <p:cNvSpPr/>
          <p:nvPr/>
        </p:nvSpPr>
        <p:spPr>
          <a:xfrm>
            <a:off x="954165" y="682906"/>
            <a:ext cx="474562" cy="474562"/>
          </a:xfrm>
          <a:prstGeom prst="ellips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ym typeface="Wingdings 2" panose="05020102010507070707" pitchFamily="18" charset="2"/>
              </a:rPr>
              <a:t>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00F422F9-3B3A-4A97-ADB3-F83B13E11C16}"/>
              </a:ext>
            </a:extLst>
          </p:cNvPr>
          <p:cNvSpPr txBox="1"/>
          <p:nvPr/>
        </p:nvSpPr>
        <p:spPr>
          <a:xfrm>
            <a:off x="1527893" y="720132"/>
            <a:ext cx="11753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Looping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="" xmlns:a16="http://schemas.microsoft.com/office/drawing/2014/main" id="{F34260FD-CAA3-43A0-977C-7E4B57013872}"/>
              </a:ext>
            </a:extLst>
          </p:cNvPr>
          <p:cNvCxnSpPr>
            <a:cxnSpLocks/>
          </p:cNvCxnSpPr>
          <p:nvPr/>
        </p:nvCxnSpPr>
        <p:spPr>
          <a:xfrm>
            <a:off x="1191446" y="1157468"/>
            <a:ext cx="0" cy="246540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BDA2F9A4-6988-4274-8384-12496EC9D59D}"/>
              </a:ext>
            </a:extLst>
          </p:cNvPr>
          <p:cNvSpPr txBox="1"/>
          <p:nvPr/>
        </p:nvSpPr>
        <p:spPr>
          <a:xfrm>
            <a:off x="1458964" y="731706"/>
            <a:ext cx="468750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Topics to be </a:t>
            </a:r>
            <a:r>
              <a:rPr lang="en-US" b="1" dirty="0"/>
              <a:t>covered-Cellular Wireless </a:t>
            </a:r>
            <a:r>
              <a:rPr lang="en-US" b="1" dirty="0" smtClean="0"/>
              <a:t>Networks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 smtClean="0"/>
              <a:t>Principles of Cellular Networks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 smtClean="0"/>
              <a:t>First Generation </a:t>
            </a:r>
            <a:r>
              <a:rPr lang="en-IN" dirty="0"/>
              <a:t>Analog </a:t>
            </a:r>
            <a:endParaRPr lang="en-IN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 smtClean="0"/>
              <a:t>Second-Generation TDMA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 smtClean="0"/>
              <a:t>Second-Generation CDMA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 smtClean="0"/>
              <a:t>Third-Generation </a:t>
            </a:r>
            <a:r>
              <a:rPr lang="en-IN" dirty="0"/>
              <a:t>Systems 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98407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animBg="1"/>
      <p:bldP spid="7" grpId="0"/>
      <p:bldP spid="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dirty="0"/>
              <a:t>Increasing Capacity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As the demand for wireless service </a:t>
            </a:r>
            <a:r>
              <a:rPr lang="en-IN" dirty="0">
                <a:solidFill>
                  <a:srgbClr val="673BBA"/>
                </a:solidFill>
              </a:rPr>
              <a:t>increases</a:t>
            </a:r>
            <a:r>
              <a:rPr lang="en-IN" dirty="0"/>
              <a:t>, the number of </a:t>
            </a:r>
            <a:r>
              <a:rPr lang="en-IN" dirty="0">
                <a:solidFill>
                  <a:srgbClr val="673BBA"/>
                </a:solidFill>
              </a:rPr>
              <a:t>channels</a:t>
            </a:r>
            <a:r>
              <a:rPr lang="en-IN" dirty="0"/>
              <a:t> assigned to a cell eventually becomes </a:t>
            </a:r>
            <a:r>
              <a:rPr lang="en-IN" dirty="0">
                <a:solidFill>
                  <a:srgbClr val="673BBA"/>
                </a:solidFill>
              </a:rPr>
              <a:t>insufficient</a:t>
            </a:r>
            <a:r>
              <a:rPr lang="en-IN" dirty="0"/>
              <a:t> to support the required number of </a:t>
            </a:r>
            <a:r>
              <a:rPr lang="en-IN" dirty="0">
                <a:solidFill>
                  <a:srgbClr val="673BBA"/>
                </a:solidFill>
              </a:rPr>
              <a:t>users</a:t>
            </a:r>
            <a:r>
              <a:rPr lang="en-IN" dirty="0"/>
              <a:t>. </a:t>
            </a:r>
            <a:endParaRPr lang="en-IN" dirty="0" smtClean="0"/>
          </a:p>
          <a:p>
            <a:r>
              <a:rPr lang="en-IN" dirty="0" smtClean="0"/>
              <a:t>At </a:t>
            </a:r>
            <a:r>
              <a:rPr lang="en-IN" dirty="0"/>
              <a:t>this point, </a:t>
            </a:r>
            <a:r>
              <a:rPr lang="en-IN" dirty="0">
                <a:solidFill>
                  <a:srgbClr val="673BBA"/>
                </a:solidFill>
              </a:rPr>
              <a:t>cellular design techniques </a:t>
            </a:r>
            <a:r>
              <a:rPr lang="en-IN" dirty="0"/>
              <a:t>are needed to provide more channels per unit coverage area. </a:t>
            </a:r>
            <a:endParaRPr lang="en-IN" dirty="0" smtClean="0"/>
          </a:p>
          <a:p>
            <a:r>
              <a:rPr lang="en-IN" dirty="0" smtClean="0"/>
              <a:t>Techniques </a:t>
            </a:r>
            <a:r>
              <a:rPr lang="en-IN" dirty="0"/>
              <a:t>such as </a:t>
            </a:r>
            <a:endParaRPr lang="en-IN" dirty="0" smtClean="0"/>
          </a:p>
          <a:p>
            <a:pPr lvl="1"/>
            <a:r>
              <a:rPr lang="en-IN" dirty="0" smtClean="0"/>
              <a:t>Cell splitting</a:t>
            </a:r>
          </a:p>
          <a:p>
            <a:pPr lvl="1"/>
            <a:r>
              <a:rPr lang="en-IN" dirty="0" smtClean="0"/>
              <a:t>Cell Sectoring</a:t>
            </a:r>
          </a:p>
          <a:p>
            <a:pPr lvl="1"/>
            <a:r>
              <a:rPr lang="en-IN" dirty="0"/>
              <a:t>C</a:t>
            </a:r>
            <a:r>
              <a:rPr lang="en-IN" dirty="0" smtClean="0"/>
              <a:t>overage </a:t>
            </a:r>
            <a:r>
              <a:rPr lang="en-IN" dirty="0"/>
              <a:t>zone approaches </a:t>
            </a:r>
            <a:endParaRPr lang="en-IN" sz="2400" dirty="0"/>
          </a:p>
          <a:p>
            <a:pPr marL="457200" lvl="1" indent="0">
              <a:buNone/>
            </a:pPr>
            <a:r>
              <a:rPr lang="en-IN" sz="2400" dirty="0"/>
              <a:t>are used in practice to expand the capacity of cellular systems. </a:t>
            </a:r>
          </a:p>
        </p:txBody>
      </p:sp>
    </p:spTree>
    <p:extLst>
      <p:ext uri="{BB962C8B-B14F-4D97-AF65-F5344CB8AC3E}">
        <p14:creationId xmlns:p14="http://schemas.microsoft.com/office/powerpoint/2010/main" val="3955778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dirty="0"/>
              <a:t>Cell Splitting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71074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dirty="0"/>
              <a:t>Cell Splitting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3444"/>
            <a:ext cx="8446150" cy="5590565"/>
          </a:xfrm>
        </p:spPr>
        <p:txBody>
          <a:bodyPr/>
          <a:lstStyle/>
          <a:p>
            <a:r>
              <a:rPr lang="en-IN" dirty="0"/>
              <a:t>Cell splitting is the process of </a:t>
            </a:r>
            <a:r>
              <a:rPr lang="en-IN" dirty="0">
                <a:solidFill>
                  <a:srgbClr val="673BBA"/>
                </a:solidFill>
              </a:rPr>
              <a:t>subdividing</a:t>
            </a:r>
            <a:r>
              <a:rPr lang="en-IN" dirty="0"/>
              <a:t> a congested cell into smaller </a:t>
            </a:r>
            <a:r>
              <a:rPr lang="en-IN" dirty="0" smtClean="0"/>
              <a:t>cells</a:t>
            </a:r>
          </a:p>
          <a:p>
            <a:pPr lvl="1"/>
            <a:r>
              <a:rPr lang="en-IN" dirty="0" smtClean="0"/>
              <a:t>Each </a:t>
            </a:r>
            <a:r>
              <a:rPr lang="en-IN" dirty="0"/>
              <a:t>with its own </a:t>
            </a:r>
            <a:r>
              <a:rPr lang="en-IN" dirty="0">
                <a:solidFill>
                  <a:srgbClr val="673BBA"/>
                </a:solidFill>
              </a:rPr>
              <a:t>base station </a:t>
            </a:r>
            <a:r>
              <a:rPr lang="en-IN" dirty="0"/>
              <a:t>and a corresponding reduction in antenna </a:t>
            </a:r>
            <a:r>
              <a:rPr lang="en-IN" dirty="0">
                <a:solidFill>
                  <a:srgbClr val="673BBA"/>
                </a:solidFill>
              </a:rPr>
              <a:t>height</a:t>
            </a:r>
            <a:r>
              <a:rPr lang="en-IN" dirty="0"/>
              <a:t> and transmitter </a:t>
            </a:r>
            <a:r>
              <a:rPr lang="en-IN" dirty="0">
                <a:solidFill>
                  <a:srgbClr val="673BBA"/>
                </a:solidFill>
              </a:rPr>
              <a:t>power</a:t>
            </a:r>
            <a:r>
              <a:rPr lang="en-IN" dirty="0"/>
              <a:t>. </a:t>
            </a:r>
            <a:endParaRPr lang="en-IN" dirty="0" smtClean="0"/>
          </a:p>
          <a:p>
            <a:r>
              <a:rPr lang="en-IN" dirty="0" smtClean="0"/>
              <a:t>Cell </a:t>
            </a:r>
            <a:r>
              <a:rPr lang="en-IN" dirty="0"/>
              <a:t>splitting increases the </a:t>
            </a:r>
            <a:r>
              <a:rPr lang="en-IN" dirty="0">
                <a:solidFill>
                  <a:srgbClr val="673BBA"/>
                </a:solidFill>
              </a:rPr>
              <a:t>capacity</a:t>
            </a:r>
            <a:r>
              <a:rPr lang="en-IN" dirty="0"/>
              <a:t> of a cellular system since it increases the number of times that channels are reused. </a:t>
            </a:r>
            <a:endParaRPr lang="en-IN" dirty="0" smtClean="0"/>
          </a:p>
          <a:p>
            <a:r>
              <a:rPr lang="en-IN" dirty="0"/>
              <a:t>By defining </a:t>
            </a:r>
            <a:r>
              <a:rPr lang="en-IN" dirty="0">
                <a:solidFill>
                  <a:srgbClr val="673BBA"/>
                </a:solidFill>
              </a:rPr>
              <a:t>new cells </a:t>
            </a:r>
            <a:r>
              <a:rPr lang="en-IN" dirty="0"/>
              <a:t>which have a </a:t>
            </a:r>
            <a:r>
              <a:rPr lang="en-IN" dirty="0">
                <a:solidFill>
                  <a:srgbClr val="673BBA"/>
                </a:solidFill>
              </a:rPr>
              <a:t>smaller radius </a:t>
            </a:r>
            <a:r>
              <a:rPr lang="en-IN" dirty="0"/>
              <a:t>than the original cells and by installing these smaller cells (called </a:t>
            </a:r>
            <a:r>
              <a:rPr lang="en-IN" dirty="0">
                <a:solidFill>
                  <a:srgbClr val="673BBA"/>
                </a:solidFill>
              </a:rPr>
              <a:t>microcells</a:t>
            </a:r>
            <a:r>
              <a:rPr lang="en-IN" dirty="0"/>
              <a:t>) between the existing cells.</a:t>
            </a:r>
          </a:p>
          <a:p>
            <a:pPr lvl="1"/>
            <a:r>
              <a:rPr lang="en-IN" dirty="0" smtClean="0"/>
              <a:t>Capacity </a:t>
            </a:r>
            <a:r>
              <a:rPr lang="en-IN" dirty="0"/>
              <a:t>increases due to the additional number of channels per unit area.</a:t>
            </a:r>
          </a:p>
          <a:p>
            <a:r>
              <a:rPr lang="en-US" dirty="0" smtClean="0"/>
              <a:t>The original cell size is about </a:t>
            </a:r>
            <a:r>
              <a:rPr lang="en-US" dirty="0" smtClean="0">
                <a:solidFill>
                  <a:srgbClr val="673BBA"/>
                </a:solidFill>
              </a:rPr>
              <a:t>6.5</a:t>
            </a:r>
            <a:r>
              <a:rPr lang="en-US" dirty="0" smtClean="0"/>
              <a:t> to </a:t>
            </a:r>
            <a:r>
              <a:rPr lang="en-US" dirty="0" smtClean="0">
                <a:solidFill>
                  <a:srgbClr val="673BBA"/>
                </a:solidFill>
              </a:rPr>
              <a:t>13km</a:t>
            </a:r>
            <a:r>
              <a:rPr lang="en-US" dirty="0" smtClean="0"/>
              <a:t>.</a:t>
            </a:r>
          </a:p>
          <a:p>
            <a:r>
              <a:rPr lang="en-US" dirty="0" smtClean="0"/>
              <a:t>To split the cell in smaller cells, the </a:t>
            </a:r>
            <a:r>
              <a:rPr lang="en-US" dirty="0" smtClean="0">
                <a:solidFill>
                  <a:srgbClr val="673BBA"/>
                </a:solidFill>
              </a:rPr>
              <a:t>power level </a:t>
            </a:r>
            <a:r>
              <a:rPr lang="en-US" dirty="0" smtClean="0"/>
              <a:t>must be </a:t>
            </a:r>
            <a:r>
              <a:rPr lang="en-US" dirty="0" smtClean="0">
                <a:solidFill>
                  <a:srgbClr val="673BBA"/>
                </a:solidFill>
              </a:rPr>
              <a:t>reduced</a:t>
            </a:r>
            <a:r>
              <a:rPr lang="en-US" dirty="0" smtClean="0"/>
              <a:t> to keep the signal within cell.</a:t>
            </a:r>
          </a:p>
          <a:p>
            <a:pPr lvl="1"/>
            <a:r>
              <a:rPr lang="en-US" dirty="0" smtClean="0"/>
              <a:t>Ideally </a:t>
            </a:r>
            <a:r>
              <a:rPr lang="en-US" dirty="0" smtClean="0">
                <a:solidFill>
                  <a:srgbClr val="673BBA"/>
                </a:solidFill>
              </a:rPr>
              <a:t>1.5Km</a:t>
            </a:r>
            <a:r>
              <a:rPr lang="en-US" dirty="0" smtClean="0"/>
              <a:t> cells are close to practical minimum size.</a:t>
            </a:r>
            <a:endParaRPr lang="en-IN" dirty="0" smtClean="0"/>
          </a:p>
          <a:p>
            <a:pPr marL="457200" lvl="1" indent="0">
              <a:buNone/>
            </a:pPr>
            <a:endParaRPr lang="en-IN" dirty="0" smtClean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183"/>
          <a:stretch>
            <a:fillRect/>
          </a:stretch>
        </p:blipFill>
        <p:spPr bwMode="auto">
          <a:xfrm>
            <a:off x="9036658" y="1354107"/>
            <a:ext cx="2481739" cy="25781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3341" y="3932209"/>
            <a:ext cx="3648373" cy="2674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962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dirty="0"/>
              <a:t>Cell Sectoring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80024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dirty="0"/>
              <a:t>Cell </a:t>
            </a:r>
            <a:r>
              <a:rPr lang="en-GB" altLang="en-US" dirty="0" smtClean="0"/>
              <a:t>Sectoring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0" y="863444"/>
            <a:ext cx="6135149" cy="5590565"/>
          </a:xfrm>
        </p:spPr>
        <p:txBody>
          <a:bodyPr/>
          <a:lstStyle/>
          <a:p>
            <a:r>
              <a:rPr lang="en-IN" dirty="0"/>
              <a:t>One way to increase to </a:t>
            </a:r>
            <a:r>
              <a:rPr lang="en-IN" dirty="0">
                <a:solidFill>
                  <a:srgbClr val="673BBA"/>
                </a:solidFill>
              </a:rPr>
              <a:t>subscriber capacity </a:t>
            </a:r>
            <a:r>
              <a:rPr lang="en-IN" dirty="0"/>
              <a:t>of a cellular network is replace the </a:t>
            </a:r>
            <a:r>
              <a:rPr lang="en-IN" dirty="0" err="1">
                <a:solidFill>
                  <a:srgbClr val="673BBA"/>
                </a:solidFill>
              </a:rPr>
              <a:t>omni</a:t>
            </a:r>
            <a:r>
              <a:rPr lang="en-IN" dirty="0">
                <a:solidFill>
                  <a:srgbClr val="673BBA"/>
                </a:solidFill>
              </a:rPr>
              <a:t>-directional antenna</a:t>
            </a:r>
            <a:r>
              <a:rPr lang="en-IN" dirty="0"/>
              <a:t> at each base station by </a:t>
            </a:r>
            <a:r>
              <a:rPr lang="en-IN" dirty="0">
                <a:solidFill>
                  <a:srgbClr val="673BBA"/>
                </a:solidFill>
              </a:rPr>
              <a:t>three</a:t>
            </a:r>
            <a:r>
              <a:rPr lang="en-IN" dirty="0"/>
              <a:t> (or </a:t>
            </a:r>
            <a:r>
              <a:rPr lang="en-IN" dirty="0">
                <a:solidFill>
                  <a:srgbClr val="673BBA"/>
                </a:solidFill>
              </a:rPr>
              <a:t>six</a:t>
            </a:r>
            <a:r>
              <a:rPr lang="en-IN" dirty="0"/>
              <a:t>) </a:t>
            </a:r>
            <a:r>
              <a:rPr lang="en-IN" dirty="0">
                <a:solidFill>
                  <a:srgbClr val="673BBA"/>
                </a:solidFill>
              </a:rPr>
              <a:t>sector</a:t>
            </a:r>
            <a:r>
              <a:rPr lang="en-IN" dirty="0"/>
              <a:t> </a:t>
            </a:r>
            <a:r>
              <a:rPr lang="en-IN" dirty="0">
                <a:solidFill>
                  <a:srgbClr val="673BBA"/>
                </a:solidFill>
              </a:rPr>
              <a:t>antennas</a:t>
            </a:r>
            <a:r>
              <a:rPr lang="en-IN" dirty="0"/>
              <a:t> of 120 (or 60) degrees opening</a:t>
            </a:r>
            <a:r>
              <a:rPr lang="en-IN" dirty="0" smtClean="0"/>
              <a:t>.</a:t>
            </a:r>
          </a:p>
          <a:p>
            <a:r>
              <a:rPr lang="en-IN" dirty="0" smtClean="0"/>
              <a:t>Each </a:t>
            </a:r>
            <a:r>
              <a:rPr lang="en-IN" dirty="0">
                <a:solidFill>
                  <a:srgbClr val="673BBA"/>
                </a:solidFill>
              </a:rPr>
              <a:t>sector</a:t>
            </a:r>
            <a:r>
              <a:rPr lang="en-IN" dirty="0"/>
              <a:t> can be considered as a new </a:t>
            </a:r>
            <a:r>
              <a:rPr lang="en-IN" dirty="0">
                <a:solidFill>
                  <a:srgbClr val="673BBA"/>
                </a:solidFill>
              </a:rPr>
              <a:t>cell</a:t>
            </a:r>
            <a:r>
              <a:rPr lang="en-IN" dirty="0"/>
              <a:t>, with its own (set of) frequency channel(s).</a:t>
            </a:r>
          </a:p>
          <a:p>
            <a:endParaRPr lang="en-IN" dirty="0"/>
          </a:p>
        </p:txBody>
      </p:sp>
      <p:sp>
        <p:nvSpPr>
          <p:cNvPr id="4" name="Flowchart: Preparation 3"/>
          <p:cNvSpPr/>
          <p:nvPr/>
        </p:nvSpPr>
        <p:spPr>
          <a:xfrm>
            <a:off x="8658110" y="2249872"/>
            <a:ext cx="1244031" cy="972262"/>
          </a:xfrm>
          <a:prstGeom prst="flowChartPreparati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5430AA"/>
                </a:solidFill>
              </a:rPr>
              <a:t>2</a:t>
            </a:r>
            <a:endParaRPr lang="en-IN" dirty="0">
              <a:solidFill>
                <a:srgbClr val="5430AA"/>
              </a:solidFill>
            </a:endParaRPr>
          </a:p>
        </p:txBody>
      </p:sp>
      <p:sp>
        <p:nvSpPr>
          <p:cNvPr id="5" name="Flowchart: Preparation 4"/>
          <p:cNvSpPr/>
          <p:nvPr/>
        </p:nvSpPr>
        <p:spPr>
          <a:xfrm>
            <a:off x="9654977" y="2734781"/>
            <a:ext cx="1244031" cy="972262"/>
          </a:xfrm>
          <a:prstGeom prst="flowChartPreparati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5430AA"/>
                </a:solidFill>
              </a:rPr>
              <a:t>3</a:t>
            </a:r>
            <a:endParaRPr lang="en-IN" dirty="0">
              <a:solidFill>
                <a:srgbClr val="5430AA"/>
              </a:solidFill>
            </a:endParaRPr>
          </a:p>
        </p:txBody>
      </p:sp>
      <p:sp>
        <p:nvSpPr>
          <p:cNvPr id="6" name="Flowchart: Preparation 5"/>
          <p:cNvSpPr/>
          <p:nvPr/>
        </p:nvSpPr>
        <p:spPr>
          <a:xfrm>
            <a:off x="8659280" y="3230261"/>
            <a:ext cx="1244031" cy="972262"/>
          </a:xfrm>
          <a:prstGeom prst="flowChartPreparati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5430AA"/>
                </a:solidFill>
              </a:rPr>
              <a:t>1</a:t>
            </a:r>
            <a:endParaRPr lang="en-IN" dirty="0">
              <a:solidFill>
                <a:srgbClr val="5430AA"/>
              </a:solidFill>
            </a:endParaRPr>
          </a:p>
        </p:txBody>
      </p:sp>
      <p:sp>
        <p:nvSpPr>
          <p:cNvPr id="7" name="Flowchart: Preparation 6"/>
          <p:cNvSpPr/>
          <p:nvPr/>
        </p:nvSpPr>
        <p:spPr>
          <a:xfrm>
            <a:off x="9654977" y="3707306"/>
            <a:ext cx="1244031" cy="972262"/>
          </a:xfrm>
          <a:prstGeom prst="flowChartPreparati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5430AA"/>
                </a:solidFill>
              </a:rPr>
              <a:t>4</a:t>
            </a:r>
            <a:endParaRPr lang="en-IN" dirty="0">
              <a:solidFill>
                <a:srgbClr val="5430AA"/>
              </a:solidFill>
            </a:endParaRPr>
          </a:p>
        </p:txBody>
      </p:sp>
      <p:sp>
        <p:nvSpPr>
          <p:cNvPr id="8" name="Flowchart: Preparation 7"/>
          <p:cNvSpPr/>
          <p:nvPr/>
        </p:nvSpPr>
        <p:spPr>
          <a:xfrm>
            <a:off x="8659280" y="4202391"/>
            <a:ext cx="1244031" cy="972262"/>
          </a:xfrm>
          <a:prstGeom prst="flowChartPreparati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5430AA"/>
                </a:solidFill>
              </a:rPr>
              <a:t>5</a:t>
            </a:r>
            <a:endParaRPr lang="en-IN" dirty="0">
              <a:solidFill>
                <a:srgbClr val="5430AA"/>
              </a:solidFill>
            </a:endParaRPr>
          </a:p>
        </p:txBody>
      </p:sp>
      <p:sp>
        <p:nvSpPr>
          <p:cNvPr id="9" name="Flowchart: Preparation 8"/>
          <p:cNvSpPr/>
          <p:nvPr/>
        </p:nvSpPr>
        <p:spPr>
          <a:xfrm>
            <a:off x="7667335" y="2739522"/>
            <a:ext cx="1244031" cy="972262"/>
          </a:xfrm>
          <a:prstGeom prst="flowChartPreparati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5430AA"/>
                </a:solidFill>
              </a:rPr>
              <a:t>7</a:t>
            </a:r>
            <a:endParaRPr lang="en-IN" dirty="0">
              <a:solidFill>
                <a:srgbClr val="5430AA"/>
              </a:solidFill>
            </a:endParaRPr>
          </a:p>
        </p:txBody>
      </p:sp>
      <p:sp>
        <p:nvSpPr>
          <p:cNvPr id="10" name="Flowchart: Preparation 9"/>
          <p:cNvSpPr/>
          <p:nvPr/>
        </p:nvSpPr>
        <p:spPr>
          <a:xfrm>
            <a:off x="7656394" y="3711916"/>
            <a:ext cx="1244031" cy="972262"/>
          </a:xfrm>
          <a:prstGeom prst="flowChartPreparati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5430AA"/>
                </a:solidFill>
              </a:rPr>
              <a:t>6</a:t>
            </a:r>
            <a:endParaRPr lang="en-IN" dirty="0">
              <a:solidFill>
                <a:srgbClr val="5430AA"/>
              </a:solidFill>
            </a:endParaRPr>
          </a:p>
        </p:txBody>
      </p:sp>
      <p:sp>
        <p:nvSpPr>
          <p:cNvPr id="11" name="Flowchart: Preparation 10"/>
          <p:cNvSpPr/>
          <p:nvPr/>
        </p:nvSpPr>
        <p:spPr>
          <a:xfrm>
            <a:off x="9651224" y="1761708"/>
            <a:ext cx="1244031" cy="972262"/>
          </a:xfrm>
          <a:prstGeom prst="flowChartPreparati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5430AA"/>
                </a:solidFill>
              </a:rPr>
              <a:t>5</a:t>
            </a:r>
            <a:endParaRPr lang="en-IN" dirty="0">
              <a:solidFill>
                <a:srgbClr val="5430AA"/>
              </a:solidFill>
            </a:endParaRPr>
          </a:p>
        </p:txBody>
      </p:sp>
      <p:sp>
        <p:nvSpPr>
          <p:cNvPr id="12" name="Flowchart: Preparation 11"/>
          <p:cNvSpPr/>
          <p:nvPr/>
        </p:nvSpPr>
        <p:spPr>
          <a:xfrm>
            <a:off x="10643169" y="2239695"/>
            <a:ext cx="1244031" cy="972262"/>
          </a:xfrm>
          <a:prstGeom prst="flowChartPreparati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5430AA"/>
                </a:solidFill>
              </a:rPr>
              <a:t>2</a:t>
            </a:r>
            <a:endParaRPr lang="en-IN" dirty="0">
              <a:solidFill>
                <a:srgbClr val="5430AA"/>
              </a:solidFill>
            </a:endParaRPr>
          </a:p>
        </p:txBody>
      </p:sp>
      <p:sp>
        <p:nvSpPr>
          <p:cNvPr id="13" name="Flowchart: Preparation 12"/>
          <p:cNvSpPr/>
          <p:nvPr/>
        </p:nvSpPr>
        <p:spPr>
          <a:xfrm>
            <a:off x="10637503" y="1266359"/>
            <a:ext cx="1244031" cy="972262"/>
          </a:xfrm>
          <a:prstGeom prst="flowChartPreparati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5430AA"/>
                </a:solidFill>
              </a:rPr>
              <a:t>1</a:t>
            </a:r>
            <a:endParaRPr lang="en-IN" dirty="0">
              <a:solidFill>
                <a:srgbClr val="5430AA"/>
              </a:solidFill>
            </a:endParaRPr>
          </a:p>
        </p:txBody>
      </p:sp>
      <p:sp>
        <p:nvSpPr>
          <p:cNvPr id="24" name="Isosceles Triangle 23"/>
          <p:cNvSpPr/>
          <p:nvPr/>
        </p:nvSpPr>
        <p:spPr>
          <a:xfrm>
            <a:off x="8911366" y="3622098"/>
            <a:ext cx="732670" cy="589773"/>
          </a:xfrm>
          <a:prstGeom prst="triangle">
            <a:avLst/>
          </a:prstGeom>
          <a:solidFill>
            <a:schemeClr val="tx1">
              <a:lumMod val="90000"/>
              <a:lumOff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Isosceles Triangle 24"/>
          <p:cNvSpPr/>
          <p:nvPr/>
        </p:nvSpPr>
        <p:spPr>
          <a:xfrm rot="17950297">
            <a:off x="9235093" y="3513295"/>
            <a:ext cx="569448" cy="601889"/>
          </a:xfrm>
          <a:prstGeom prst="triangle">
            <a:avLst>
              <a:gd name="adj" fmla="val 58917"/>
            </a:avLst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6" name="Isosceles Triangle 25"/>
          <p:cNvSpPr/>
          <p:nvPr/>
        </p:nvSpPr>
        <p:spPr>
          <a:xfrm rot="14558658">
            <a:off x="9282611" y="3329322"/>
            <a:ext cx="536857" cy="515497"/>
          </a:xfrm>
          <a:prstGeom prst="triangle">
            <a:avLst>
              <a:gd name="adj" fmla="val 66746"/>
            </a:avLst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7" name="Isosceles Triangle 26"/>
          <p:cNvSpPr/>
          <p:nvPr/>
        </p:nvSpPr>
        <p:spPr>
          <a:xfrm rot="3771836">
            <a:off x="8785380" y="3528927"/>
            <a:ext cx="543189" cy="602476"/>
          </a:xfrm>
          <a:prstGeom prst="triangle">
            <a:avLst>
              <a:gd name="adj" fmla="val 3481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8" name="Isosceles Triangle 27"/>
          <p:cNvSpPr/>
          <p:nvPr/>
        </p:nvSpPr>
        <p:spPr>
          <a:xfrm rot="7055361">
            <a:off x="8733020" y="3355115"/>
            <a:ext cx="541176" cy="487786"/>
          </a:xfrm>
          <a:prstGeom prst="triangle">
            <a:avLst>
              <a:gd name="adj" fmla="val 29125"/>
            </a:avLst>
          </a:prstGeom>
          <a:solidFill>
            <a:schemeClr val="tx1">
              <a:lumMod val="10000"/>
              <a:lumOff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9" name="Isosceles Triangle 28"/>
          <p:cNvSpPr/>
          <p:nvPr/>
        </p:nvSpPr>
        <p:spPr>
          <a:xfrm rot="10800000">
            <a:off x="8900425" y="3227231"/>
            <a:ext cx="750334" cy="391877"/>
          </a:xfrm>
          <a:prstGeom prst="triangle">
            <a:avLst>
              <a:gd name="adj" fmla="val 48858"/>
            </a:avLst>
          </a:prstGeom>
          <a:solidFill>
            <a:schemeClr val="tx1">
              <a:lumMod val="25000"/>
              <a:lumOff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31" name="Straight Arrow Connector 30"/>
          <p:cNvCxnSpPr/>
          <p:nvPr/>
        </p:nvCxnSpPr>
        <p:spPr>
          <a:xfrm flipV="1">
            <a:off x="8087932" y="3943920"/>
            <a:ext cx="823434" cy="1230733"/>
          </a:xfrm>
          <a:prstGeom prst="straightConnector1">
            <a:avLst/>
          </a:prstGeom>
          <a:ln>
            <a:solidFill>
              <a:srgbClr val="5430A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7630829" y="5174653"/>
            <a:ext cx="946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5430AA"/>
                </a:solidFill>
              </a:rPr>
              <a:t>Sector-1</a:t>
            </a:r>
            <a:endParaRPr lang="en-IN" dirty="0">
              <a:solidFill>
                <a:srgbClr val="5430AA"/>
              </a:solidFill>
            </a:endParaRPr>
          </a:p>
        </p:txBody>
      </p:sp>
      <p:cxnSp>
        <p:nvCxnSpPr>
          <p:cNvPr id="33" name="Straight Arrow Connector 32"/>
          <p:cNvCxnSpPr/>
          <p:nvPr/>
        </p:nvCxnSpPr>
        <p:spPr>
          <a:xfrm flipV="1">
            <a:off x="9182824" y="3983911"/>
            <a:ext cx="63799" cy="1412389"/>
          </a:xfrm>
          <a:prstGeom prst="straightConnector1">
            <a:avLst/>
          </a:prstGeom>
          <a:ln>
            <a:solidFill>
              <a:srgbClr val="5430A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8725721" y="5396299"/>
            <a:ext cx="9460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5430AA"/>
                </a:solidFill>
              </a:rPr>
              <a:t>Sector-2</a:t>
            </a:r>
            <a:endParaRPr lang="en-IN" dirty="0">
              <a:solidFill>
                <a:srgbClr val="5430AA"/>
              </a:solidFill>
            </a:endParaRPr>
          </a:p>
        </p:txBody>
      </p:sp>
      <p:cxnSp>
        <p:nvCxnSpPr>
          <p:cNvPr id="36" name="Straight Arrow Connector 35"/>
          <p:cNvCxnSpPr/>
          <p:nvPr/>
        </p:nvCxnSpPr>
        <p:spPr>
          <a:xfrm>
            <a:off x="8164519" y="2634308"/>
            <a:ext cx="746847" cy="847773"/>
          </a:xfrm>
          <a:prstGeom prst="straightConnector1">
            <a:avLst/>
          </a:prstGeom>
          <a:ln>
            <a:solidFill>
              <a:srgbClr val="5430A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7565124" y="2264976"/>
            <a:ext cx="9460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5430AA"/>
                </a:solidFill>
              </a:rPr>
              <a:t>Sector-n</a:t>
            </a:r>
            <a:endParaRPr lang="en-IN" dirty="0">
              <a:solidFill>
                <a:srgbClr val="5430AA"/>
              </a:solidFill>
            </a:endParaRPr>
          </a:p>
        </p:txBody>
      </p:sp>
      <p:pic>
        <p:nvPicPr>
          <p:cNvPr id="19458" name="Picture 2" descr="Premium Photo | Sector antennas for base stations for mobile phones.bts -  base transceiver station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72" t="22359" r="29766"/>
          <a:stretch/>
        </p:blipFill>
        <p:spPr bwMode="auto">
          <a:xfrm>
            <a:off x="632530" y="3556640"/>
            <a:ext cx="1210722" cy="2897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2324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6CBF1"/>
                                      </p:to>
                                    </p:animClr>
                                    <p:set>
                                      <p:cBhvr>
                                        <p:cTn id="37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5" grpId="1" animBg="1"/>
      <p:bldP spid="6" grpId="0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2" grpId="0"/>
      <p:bldP spid="34" grpId="0"/>
      <p:bldP spid="3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dirty="0"/>
              <a:t>Cell </a:t>
            </a:r>
            <a:r>
              <a:rPr lang="en-GB" altLang="en-US" dirty="0" smtClean="0"/>
              <a:t>Sectoring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0" y="863444"/>
            <a:ext cx="7287051" cy="5590565"/>
          </a:xfrm>
        </p:spPr>
        <p:txBody>
          <a:bodyPr/>
          <a:lstStyle/>
          <a:p>
            <a:r>
              <a:rPr lang="en-IN" dirty="0"/>
              <a:t>One way to increase to </a:t>
            </a:r>
            <a:r>
              <a:rPr lang="en-IN" dirty="0">
                <a:solidFill>
                  <a:srgbClr val="673BBA"/>
                </a:solidFill>
              </a:rPr>
              <a:t>subscriber capacity </a:t>
            </a:r>
            <a:r>
              <a:rPr lang="en-IN" dirty="0"/>
              <a:t>of a cellular network is replace the </a:t>
            </a:r>
            <a:r>
              <a:rPr lang="en-IN" dirty="0" err="1">
                <a:solidFill>
                  <a:srgbClr val="673BBA"/>
                </a:solidFill>
              </a:rPr>
              <a:t>omni</a:t>
            </a:r>
            <a:r>
              <a:rPr lang="en-IN" dirty="0">
                <a:solidFill>
                  <a:srgbClr val="673BBA"/>
                </a:solidFill>
              </a:rPr>
              <a:t>-directional antenna</a:t>
            </a:r>
            <a:r>
              <a:rPr lang="en-IN" dirty="0"/>
              <a:t> at each base station by </a:t>
            </a:r>
            <a:r>
              <a:rPr lang="en-IN" dirty="0">
                <a:solidFill>
                  <a:srgbClr val="673BBA"/>
                </a:solidFill>
              </a:rPr>
              <a:t>three</a:t>
            </a:r>
            <a:r>
              <a:rPr lang="en-IN" dirty="0"/>
              <a:t> (or </a:t>
            </a:r>
            <a:r>
              <a:rPr lang="en-IN" dirty="0">
                <a:solidFill>
                  <a:srgbClr val="673BBA"/>
                </a:solidFill>
              </a:rPr>
              <a:t>six</a:t>
            </a:r>
            <a:r>
              <a:rPr lang="en-IN" dirty="0"/>
              <a:t>) </a:t>
            </a:r>
            <a:r>
              <a:rPr lang="en-IN" dirty="0">
                <a:solidFill>
                  <a:srgbClr val="673BBA"/>
                </a:solidFill>
              </a:rPr>
              <a:t>sector</a:t>
            </a:r>
            <a:r>
              <a:rPr lang="en-IN" dirty="0"/>
              <a:t> </a:t>
            </a:r>
            <a:r>
              <a:rPr lang="en-IN" dirty="0">
                <a:solidFill>
                  <a:srgbClr val="673BBA"/>
                </a:solidFill>
              </a:rPr>
              <a:t>antennas</a:t>
            </a:r>
            <a:r>
              <a:rPr lang="en-IN" dirty="0"/>
              <a:t> of 120 (or 60) degrees opening.</a:t>
            </a:r>
          </a:p>
          <a:p>
            <a:r>
              <a:rPr lang="en-IN" dirty="0"/>
              <a:t>Each </a:t>
            </a:r>
            <a:r>
              <a:rPr lang="en-IN" dirty="0">
                <a:solidFill>
                  <a:srgbClr val="673BBA"/>
                </a:solidFill>
              </a:rPr>
              <a:t>sector</a:t>
            </a:r>
            <a:r>
              <a:rPr lang="en-IN" dirty="0"/>
              <a:t> can be considered as a new </a:t>
            </a:r>
            <a:r>
              <a:rPr lang="en-IN" dirty="0">
                <a:solidFill>
                  <a:srgbClr val="673BBA"/>
                </a:solidFill>
              </a:rPr>
              <a:t>cell</a:t>
            </a:r>
            <a:r>
              <a:rPr lang="en-IN" dirty="0"/>
              <a:t>, with its own (set of) frequency channel(s).</a:t>
            </a:r>
          </a:p>
          <a:p>
            <a:r>
              <a:rPr lang="en-IN" dirty="0" err="1" smtClean="0">
                <a:solidFill>
                  <a:srgbClr val="673BBA"/>
                </a:solidFill>
              </a:rPr>
              <a:t>Sectorization</a:t>
            </a:r>
            <a:r>
              <a:rPr lang="en-IN" dirty="0" smtClean="0">
                <a:solidFill>
                  <a:srgbClr val="673BBA"/>
                </a:solidFill>
              </a:rPr>
              <a:t> </a:t>
            </a:r>
            <a:r>
              <a:rPr lang="en-IN" dirty="0"/>
              <a:t>is </a:t>
            </a:r>
            <a:r>
              <a:rPr lang="en-IN" dirty="0">
                <a:solidFill>
                  <a:srgbClr val="673BBA"/>
                </a:solidFill>
              </a:rPr>
              <a:t>less</a:t>
            </a:r>
            <a:r>
              <a:rPr lang="en-IN" dirty="0"/>
              <a:t> </a:t>
            </a:r>
            <a:r>
              <a:rPr lang="en-IN" dirty="0">
                <a:solidFill>
                  <a:srgbClr val="673BBA"/>
                </a:solidFill>
              </a:rPr>
              <a:t>expensive</a:t>
            </a:r>
            <a:r>
              <a:rPr lang="en-IN" dirty="0"/>
              <a:t> than </a:t>
            </a:r>
            <a:r>
              <a:rPr lang="en-IN" dirty="0">
                <a:solidFill>
                  <a:srgbClr val="673BBA"/>
                </a:solidFill>
              </a:rPr>
              <a:t>cell-splitting</a:t>
            </a:r>
            <a:r>
              <a:rPr lang="en-IN" dirty="0"/>
              <a:t>, as it does not require the </a:t>
            </a:r>
            <a:r>
              <a:rPr lang="en-IN" dirty="0">
                <a:solidFill>
                  <a:srgbClr val="673BBA"/>
                </a:solidFill>
              </a:rPr>
              <a:t>acquisition</a:t>
            </a:r>
            <a:r>
              <a:rPr lang="en-IN" dirty="0"/>
              <a:t> of new base station sites</a:t>
            </a:r>
          </a:p>
          <a:p>
            <a:endParaRPr lang="en-IN" dirty="0"/>
          </a:p>
        </p:txBody>
      </p:sp>
      <p:sp>
        <p:nvSpPr>
          <p:cNvPr id="35" name="Flowchart: Preparation 34"/>
          <p:cNvSpPr/>
          <p:nvPr/>
        </p:nvSpPr>
        <p:spPr>
          <a:xfrm>
            <a:off x="8811679" y="1046384"/>
            <a:ext cx="2694521" cy="2173066"/>
          </a:xfrm>
          <a:prstGeom prst="flowChartPreparation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5430AA"/>
              </a:solidFill>
            </a:endParaRPr>
          </a:p>
        </p:txBody>
      </p:sp>
      <p:sp>
        <p:nvSpPr>
          <p:cNvPr id="44" name="Isosceles Triangle 43"/>
          <p:cNvSpPr/>
          <p:nvPr/>
        </p:nvSpPr>
        <p:spPr>
          <a:xfrm>
            <a:off x="9350375" y="2137314"/>
            <a:ext cx="1619250" cy="1082136"/>
          </a:xfrm>
          <a:prstGeom prst="triangl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5" name="Isosceles Triangle 44"/>
          <p:cNvSpPr/>
          <p:nvPr/>
        </p:nvSpPr>
        <p:spPr>
          <a:xfrm rot="10800000">
            <a:off x="9356725" y="1052980"/>
            <a:ext cx="1619250" cy="1082136"/>
          </a:xfrm>
          <a:prstGeom prst="triangl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6" name="Isosceles Triangle 45"/>
          <p:cNvSpPr/>
          <p:nvPr/>
        </p:nvSpPr>
        <p:spPr>
          <a:xfrm rot="17820518">
            <a:off x="10107048" y="1811614"/>
            <a:ext cx="1211706" cy="1193926"/>
          </a:xfrm>
          <a:prstGeom prst="triangle">
            <a:avLst>
              <a:gd name="adj" fmla="val 49442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7" name="Isosceles Triangle 46"/>
          <p:cNvSpPr/>
          <p:nvPr/>
        </p:nvSpPr>
        <p:spPr>
          <a:xfrm rot="7003234">
            <a:off x="9009747" y="1272456"/>
            <a:ext cx="1211706" cy="1193926"/>
          </a:xfrm>
          <a:prstGeom prst="triangle">
            <a:avLst>
              <a:gd name="adj" fmla="val 49442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8" name="Isosceles Triangle 47"/>
          <p:cNvSpPr/>
          <p:nvPr/>
        </p:nvSpPr>
        <p:spPr>
          <a:xfrm rot="3886603">
            <a:off x="9020993" y="1821301"/>
            <a:ext cx="1207890" cy="1203209"/>
          </a:xfrm>
          <a:prstGeom prst="triangle">
            <a:avLst>
              <a:gd name="adj" fmla="val 47212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9" name="Isosceles Triangle 48"/>
          <p:cNvSpPr/>
          <p:nvPr/>
        </p:nvSpPr>
        <p:spPr>
          <a:xfrm rot="14640283">
            <a:off x="10082397" y="1245116"/>
            <a:ext cx="1207890" cy="1203209"/>
          </a:xfrm>
          <a:prstGeom prst="triangle">
            <a:avLst>
              <a:gd name="adj" fmla="val 47212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0" name="Arc 49"/>
          <p:cNvSpPr/>
          <p:nvPr/>
        </p:nvSpPr>
        <p:spPr>
          <a:xfrm>
            <a:off x="9649590" y="1727200"/>
            <a:ext cx="771640" cy="1838294"/>
          </a:xfrm>
          <a:prstGeom prst="arc">
            <a:avLst>
              <a:gd name="adj1" fmla="val 14283379"/>
              <a:gd name="adj2" fmla="val 1565916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1" name="TextBox 50"/>
          <p:cNvSpPr txBox="1"/>
          <p:nvPr/>
        </p:nvSpPr>
        <p:spPr>
          <a:xfrm>
            <a:off x="9144323" y="1538934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60º</a:t>
            </a:r>
            <a:endParaRPr lang="en-IN" dirty="0"/>
          </a:p>
        </p:txBody>
      </p:sp>
      <p:sp>
        <p:nvSpPr>
          <p:cNvPr id="52" name="Flowchart: Preparation 51"/>
          <p:cNvSpPr/>
          <p:nvPr/>
        </p:nvSpPr>
        <p:spPr>
          <a:xfrm>
            <a:off x="8688149" y="3565494"/>
            <a:ext cx="2694521" cy="2173066"/>
          </a:xfrm>
          <a:prstGeom prst="flowChartPreparation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5430AA"/>
              </a:solidFill>
            </a:endParaRPr>
          </a:p>
        </p:txBody>
      </p:sp>
      <p:cxnSp>
        <p:nvCxnSpPr>
          <p:cNvPr id="54" name="Straight Connector 53"/>
          <p:cNvCxnSpPr/>
          <p:nvPr/>
        </p:nvCxnSpPr>
        <p:spPr>
          <a:xfrm>
            <a:off x="9239250" y="3571843"/>
            <a:ext cx="930275" cy="10865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>
            <a:endCxn id="52" idx="3"/>
          </p:cNvCxnSpPr>
          <p:nvPr/>
        </p:nvCxnSpPr>
        <p:spPr>
          <a:xfrm flipV="1">
            <a:off x="10169525" y="4652027"/>
            <a:ext cx="1213145" cy="1204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 flipV="1">
            <a:off x="9232370" y="4664076"/>
            <a:ext cx="933980" cy="10744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Arc 72"/>
          <p:cNvSpPr/>
          <p:nvPr/>
        </p:nvSpPr>
        <p:spPr>
          <a:xfrm>
            <a:off x="9824980" y="4512989"/>
            <a:ext cx="771640" cy="1838294"/>
          </a:xfrm>
          <a:prstGeom prst="arc">
            <a:avLst>
              <a:gd name="adj1" fmla="val 15700723"/>
              <a:gd name="adj2" fmla="val 17104901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4" name="TextBox 73"/>
          <p:cNvSpPr txBox="1"/>
          <p:nvPr/>
        </p:nvSpPr>
        <p:spPr>
          <a:xfrm>
            <a:off x="10141093" y="4121317"/>
            <a:ext cx="619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120º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02645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C99FF"/>
                                      </p:to>
                                    </p:animClr>
                                    <p:set>
                                      <p:cBhvr>
                                        <p:cTn id="9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C99FF"/>
                                      </p:to>
                                    </p:animClr>
                                    <p:set>
                                      <p:cBhvr>
                                        <p:cTn id="15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52" grpId="0" animBg="1"/>
      <p:bldP spid="73" grpId="0" animBg="1"/>
      <p:bldP spid="7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Cell </a:t>
            </a:r>
            <a:r>
              <a:rPr lang="en-US" dirty="0" smtClean="0"/>
              <a:t>Splitting</a:t>
            </a:r>
            <a:r>
              <a:rPr lang="en-IN" dirty="0" smtClean="0"/>
              <a:t> vs </a:t>
            </a:r>
            <a:r>
              <a:rPr lang="en-US" dirty="0"/>
              <a:t>Cell </a:t>
            </a:r>
            <a:r>
              <a:rPr lang="en-US" dirty="0" smtClean="0"/>
              <a:t>Sectoring</a:t>
            </a:r>
            <a:r>
              <a:rPr lang="en-IN" dirty="0" smtClean="0"/>
              <a:t> </a:t>
            </a:r>
            <a:endParaRPr lang="en-IN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30736115"/>
              </p:ext>
            </p:extLst>
          </p:nvPr>
        </p:nvGraphicFramePr>
        <p:xfrm>
          <a:off x="131763" y="863600"/>
          <a:ext cx="11928476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964238"/>
                <a:gridCol w="5964238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Cell Splitting</a:t>
                      </a:r>
                      <a:endParaRPr lang="en-IN" b="1" dirty="0"/>
                    </a:p>
                  </a:txBody>
                  <a:tcPr>
                    <a:solidFill>
                      <a:srgbClr val="673BBA">
                        <a:alpha val="2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Cell Sectoring</a:t>
                      </a:r>
                      <a:endParaRPr lang="en-IN" b="1" dirty="0"/>
                    </a:p>
                  </a:txBody>
                  <a:tcPr>
                    <a:solidFill>
                      <a:srgbClr val="673BBA">
                        <a:alpha val="27000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5581535"/>
              </p:ext>
            </p:extLst>
          </p:nvPr>
        </p:nvGraphicFramePr>
        <p:xfrm>
          <a:off x="131762" y="4080642"/>
          <a:ext cx="11928476" cy="640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964238"/>
                <a:gridCol w="5964238"/>
              </a:tblGrid>
              <a:tr h="370840">
                <a:tc>
                  <a:txBody>
                    <a:bodyPr/>
                    <a:lstStyle/>
                    <a:p>
                      <a:r>
                        <a:rPr lang="en-IN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Here large </a:t>
                      </a:r>
                      <a:r>
                        <a:rPr lang="en-IN" sz="1800" b="0" i="0" kern="1200" dirty="0" smtClean="0">
                          <a:solidFill>
                            <a:srgbClr val="673BBA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macro-cell </a:t>
                      </a:r>
                      <a:r>
                        <a:rPr lang="en-IN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are dedicated to high-speed traffic. Therefore number of handoffs will be reduced.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Decreases the coverage area of a group of channels and increases the number of </a:t>
                      </a:r>
                      <a:r>
                        <a:rPr lang="en-IN" sz="1800" b="0" i="0" kern="1200" dirty="0" smtClean="0">
                          <a:solidFill>
                            <a:srgbClr val="673BBA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handoffs</a:t>
                      </a:r>
                      <a:r>
                        <a:rPr lang="en-IN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en-IN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6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04809270"/>
              </p:ext>
            </p:extLst>
          </p:nvPr>
        </p:nvGraphicFramePr>
        <p:xfrm>
          <a:off x="131763" y="1234439"/>
          <a:ext cx="11928476" cy="147012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964238"/>
                <a:gridCol w="5964238"/>
              </a:tblGrid>
              <a:tr h="1470123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33" name="Group 32"/>
          <p:cNvGrpSpPr/>
          <p:nvPr/>
        </p:nvGrpSpPr>
        <p:grpSpPr>
          <a:xfrm>
            <a:off x="2294171" y="1435651"/>
            <a:ext cx="1595442" cy="1049811"/>
            <a:chOff x="2294171" y="1435651"/>
            <a:chExt cx="1595442" cy="1049811"/>
          </a:xfrm>
        </p:grpSpPr>
        <p:sp>
          <p:nvSpPr>
            <p:cNvPr id="7" name="Flowchart: Preparation 6"/>
            <p:cNvSpPr/>
            <p:nvPr/>
          </p:nvSpPr>
          <p:spPr>
            <a:xfrm>
              <a:off x="2294171" y="1435651"/>
              <a:ext cx="1595442" cy="1049810"/>
            </a:xfrm>
            <a:prstGeom prst="flowChartPreparation">
              <a:avLst/>
            </a:prstGeom>
            <a:solidFill>
              <a:schemeClr val="bg1">
                <a:lumMod val="75000"/>
                <a:alpha val="12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" name="Flowchart: Preparation 7"/>
            <p:cNvSpPr/>
            <p:nvPr/>
          </p:nvSpPr>
          <p:spPr>
            <a:xfrm>
              <a:off x="2495155" y="2063423"/>
              <a:ext cx="513668" cy="422039"/>
            </a:xfrm>
            <a:prstGeom prst="flowChartPreparation">
              <a:avLst/>
            </a:prstGeom>
            <a:solidFill>
              <a:schemeClr val="bg1">
                <a:lumMod val="50000"/>
                <a:alpha val="32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9" name="Flowchart: Preparation 8"/>
            <p:cNvSpPr/>
            <p:nvPr/>
          </p:nvSpPr>
          <p:spPr>
            <a:xfrm>
              <a:off x="2903649" y="1844432"/>
              <a:ext cx="513668" cy="422039"/>
            </a:xfrm>
            <a:prstGeom prst="flowChartPreparation">
              <a:avLst/>
            </a:prstGeom>
            <a:solidFill>
              <a:schemeClr val="tx1">
                <a:lumMod val="75000"/>
                <a:lumOff val="25000"/>
                <a:alpha val="42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" name="Flowchart: Preparation 9"/>
            <p:cNvSpPr/>
            <p:nvPr/>
          </p:nvSpPr>
          <p:spPr>
            <a:xfrm>
              <a:off x="2495155" y="1641383"/>
              <a:ext cx="513668" cy="422039"/>
            </a:xfrm>
            <a:prstGeom prst="flowChartPreparation">
              <a:avLst/>
            </a:prstGeom>
            <a:solidFill>
              <a:srgbClr val="CC66FF">
                <a:alpha val="46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8811680" y="1442757"/>
            <a:ext cx="1178481" cy="913293"/>
            <a:chOff x="8811680" y="1442757"/>
            <a:chExt cx="1178481" cy="913293"/>
          </a:xfrm>
        </p:grpSpPr>
        <p:sp>
          <p:nvSpPr>
            <p:cNvPr id="19" name="Flowchart: Preparation 18"/>
            <p:cNvSpPr/>
            <p:nvPr/>
          </p:nvSpPr>
          <p:spPr>
            <a:xfrm>
              <a:off x="8811680" y="1442757"/>
              <a:ext cx="1178481" cy="913293"/>
            </a:xfrm>
            <a:prstGeom prst="flowChartPreparation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rgbClr val="5430AA"/>
                </a:solidFill>
              </a:endParaRPr>
            </a:p>
          </p:txBody>
        </p:sp>
        <p:sp>
          <p:nvSpPr>
            <p:cNvPr id="20" name="Isosceles Triangle 19"/>
            <p:cNvSpPr/>
            <p:nvPr/>
          </p:nvSpPr>
          <p:spPr>
            <a:xfrm>
              <a:off x="9047285" y="1901251"/>
              <a:ext cx="708198" cy="454799"/>
            </a:xfrm>
            <a:prstGeom prst="triangle">
              <a:avLst/>
            </a:prstGeom>
            <a:solidFill>
              <a:srgbClr val="9900CC">
                <a:alpha val="57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1" name="Isosceles Triangle 20"/>
            <p:cNvSpPr/>
            <p:nvPr/>
          </p:nvSpPr>
          <p:spPr>
            <a:xfrm rot="10800000">
              <a:off x="9050062" y="1445529"/>
              <a:ext cx="708198" cy="454799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2" name="Isosceles Triangle 21"/>
            <p:cNvSpPr/>
            <p:nvPr/>
          </p:nvSpPr>
          <p:spPr>
            <a:xfrm rot="17820518">
              <a:off x="9388575" y="1754169"/>
              <a:ext cx="509254" cy="522178"/>
            </a:xfrm>
            <a:prstGeom prst="triangle">
              <a:avLst>
                <a:gd name="adj" fmla="val 49442"/>
              </a:avLst>
            </a:prstGeom>
            <a:solidFill>
              <a:srgbClr val="CC66FF">
                <a:alpha val="44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3" name="Isosceles Triangle 22"/>
            <p:cNvSpPr/>
            <p:nvPr/>
          </p:nvSpPr>
          <p:spPr>
            <a:xfrm rot="7003234">
              <a:off x="8908657" y="1527572"/>
              <a:ext cx="509254" cy="522178"/>
            </a:xfrm>
            <a:prstGeom prst="triangle">
              <a:avLst>
                <a:gd name="adj" fmla="val 49442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5" name="Isosceles Triangle 24"/>
            <p:cNvSpPr/>
            <p:nvPr/>
          </p:nvSpPr>
          <p:spPr>
            <a:xfrm rot="14541139">
              <a:off x="9393248" y="1533707"/>
              <a:ext cx="512251" cy="509907"/>
            </a:xfrm>
            <a:prstGeom prst="triangle">
              <a:avLst>
                <a:gd name="adj" fmla="val 5255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aphicFrame>
        <p:nvGraphicFramePr>
          <p:cNvPr id="29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57497162"/>
              </p:ext>
            </p:extLst>
          </p:nvPr>
        </p:nvGraphicFramePr>
        <p:xfrm>
          <a:off x="131763" y="2704562"/>
          <a:ext cx="11928476" cy="640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964238"/>
                <a:gridCol w="5964238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 Cell are divided into </a:t>
                      </a:r>
                      <a:r>
                        <a:rPr lang="en-US" dirty="0" smtClean="0">
                          <a:solidFill>
                            <a:srgbClr val="673BBA"/>
                          </a:solidFill>
                        </a:rPr>
                        <a:t>smaller</a:t>
                      </a:r>
                      <a:r>
                        <a:rPr lang="en-US" baseline="0" dirty="0" smtClean="0">
                          <a:solidFill>
                            <a:srgbClr val="673BBA"/>
                          </a:solidFill>
                        </a:rPr>
                        <a:t> cells</a:t>
                      </a:r>
                      <a:r>
                        <a:rPr lang="en-US" baseline="0" dirty="0" smtClean="0"/>
                        <a:t> each with own base station and reduced frequency.</a:t>
                      </a:r>
                      <a:endParaRPr lang="en-IN" dirty="0"/>
                    </a:p>
                  </a:txBody>
                  <a:tcPr>
                    <a:solidFill>
                      <a:srgbClr val="D6CAE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Cell are </a:t>
                      </a:r>
                      <a:r>
                        <a:rPr lang="en-US" dirty="0" smtClean="0">
                          <a:solidFill>
                            <a:srgbClr val="673BBA"/>
                          </a:solidFill>
                        </a:rPr>
                        <a:t>sectored</a:t>
                      </a:r>
                      <a:r>
                        <a:rPr lang="en-US" dirty="0" smtClean="0"/>
                        <a:t> into </a:t>
                      </a:r>
                      <a:r>
                        <a:rPr lang="en-US" dirty="0" smtClean="0">
                          <a:solidFill>
                            <a:srgbClr val="673BBA"/>
                          </a:solidFill>
                        </a:rPr>
                        <a:t>angle</a:t>
                      </a:r>
                      <a:r>
                        <a:rPr lang="en-US" baseline="0" dirty="0" smtClean="0">
                          <a:solidFill>
                            <a:srgbClr val="673BBA"/>
                          </a:solidFill>
                        </a:rPr>
                        <a:t> </a:t>
                      </a:r>
                      <a:r>
                        <a:rPr lang="en-US" dirty="0" smtClean="0"/>
                        <a:t>of either </a:t>
                      </a:r>
                      <a:r>
                        <a:rPr lang="en-US" dirty="0" smtClean="0">
                          <a:solidFill>
                            <a:srgbClr val="673BBA"/>
                          </a:solidFill>
                        </a:rPr>
                        <a:t>60</a:t>
                      </a:r>
                      <a:r>
                        <a:rPr lang="en-US" dirty="0" smtClean="0"/>
                        <a:t> or </a:t>
                      </a:r>
                      <a:r>
                        <a:rPr lang="en-US" dirty="0" smtClean="0">
                          <a:solidFill>
                            <a:srgbClr val="673BBA"/>
                          </a:solidFill>
                        </a:rPr>
                        <a:t>120</a:t>
                      </a:r>
                      <a:r>
                        <a:rPr lang="en-US" dirty="0" smtClean="0"/>
                        <a:t> degree.</a:t>
                      </a:r>
                      <a:endParaRPr lang="en-IN" dirty="0"/>
                    </a:p>
                  </a:txBody>
                  <a:tcPr>
                    <a:solidFill>
                      <a:srgbClr val="D6CAEC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0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0530621"/>
              </p:ext>
            </p:extLst>
          </p:nvPr>
        </p:nvGraphicFramePr>
        <p:xfrm>
          <a:off x="131763" y="3344642"/>
          <a:ext cx="11928476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964238"/>
                <a:gridCol w="5964238"/>
              </a:tblGrid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May lead to </a:t>
                      </a:r>
                      <a:r>
                        <a:rPr lang="en-IN" sz="1800" b="0" i="0" kern="1200" dirty="0" smtClean="0">
                          <a:solidFill>
                            <a:srgbClr val="673BBA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co-channel</a:t>
                      </a:r>
                      <a:r>
                        <a:rPr lang="en-IN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interference</a:t>
                      </a:r>
                      <a:endParaRPr lang="en-IN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0" i="0" kern="1200" dirty="0" smtClean="0">
                          <a:solidFill>
                            <a:srgbClr val="673BBA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Decrease</a:t>
                      </a:r>
                      <a:r>
                        <a:rPr lang="en-IN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in co-channel interference</a:t>
                      </a:r>
                      <a:endParaRPr lang="en-IN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31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31380397"/>
              </p:ext>
            </p:extLst>
          </p:nvPr>
        </p:nvGraphicFramePr>
        <p:xfrm>
          <a:off x="131762" y="3715482"/>
          <a:ext cx="11928476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964238"/>
                <a:gridCol w="5964238"/>
              </a:tblGrid>
              <a:tr h="370840">
                <a:tc>
                  <a:txBody>
                    <a:bodyPr/>
                    <a:lstStyle/>
                    <a:p>
                      <a:r>
                        <a:rPr lang="en-IN" sz="1800" b="0" i="0" kern="1200" dirty="0" smtClean="0">
                          <a:solidFill>
                            <a:srgbClr val="673BBA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Radius</a:t>
                      </a:r>
                      <a:r>
                        <a:rPr lang="en-IN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of the cell is </a:t>
                      </a:r>
                      <a:r>
                        <a:rPr lang="en-IN" sz="1800" b="0" i="0" kern="1200" dirty="0" smtClean="0">
                          <a:solidFill>
                            <a:srgbClr val="673BBA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decreased</a:t>
                      </a:r>
                      <a:r>
                        <a:rPr lang="en-IN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endParaRPr lang="en-IN" dirty="0"/>
                    </a:p>
                  </a:txBody>
                  <a:tcPr>
                    <a:solidFill>
                      <a:srgbClr val="D6CAE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800" b="0" i="0" kern="1200" dirty="0" smtClean="0">
                          <a:solidFill>
                            <a:srgbClr val="673BBA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Radius</a:t>
                      </a:r>
                      <a:r>
                        <a:rPr lang="en-IN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of the cell is kept </a:t>
                      </a:r>
                      <a:r>
                        <a:rPr lang="en-IN" sz="1800" b="0" i="0" kern="1200" dirty="0" smtClean="0">
                          <a:solidFill>
                            <a:srgbClr val="673BBA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constant</a:t>
                      </a:r>
                      <a:endParaRPr lang="en-IN" dirty="0">
                        <a:solidFill>
                          <a:srgbClr val="673BBA"/>
                        </a:solidFill>
                      </a:endParaRPr>
                    </a:p>
                  </a:txBody>
                  <a:tcPr>
                    <a:solidFill>
                      <a:srgbClr val="D6CAEC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53552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dirty="0"/>
              <a:t>Operation of Cellular Systems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26909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dirty="0"/>
              <a:t>Operation of Cellular Systems</a:t>
            </a:r>
            <a:endParaRPr lang="en-IN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2023" y="1099847"/>
            <a:ext cx="3955424" cy="2740923"/>
          </a:xfr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131181" y="863444"/>
            <a:ext cx="6764920" cy="55905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5430AA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5430AA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5430AA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5430AA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5430AA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rgbClr val="5430AA"/>
                </a:solidFill>
              </a:rPr>
              <a:t>Base Station: </a:t>
            </a:r>
            <a:r>
              <a:rPr lang="en-IN" dirty="0"/>
              <a:t>A base station is a </a:t>
            </a:r>
            <a:r>
              <a:rPr lang="en-IN" dirty="0">
                <a:solidFill>
                  <a:srgbClr val="673BBA"/>
                </a:solidFill>
              </a:rPr>
              <a:t>fixed point </a:t>
            </a:r>
            <a:r>
              <a:rPr lang="en-IN" dirty="0"/>
              <a:t>of communication for </a:t>
            </a:r>
            <a:r>
              <a:rPr lang="en-IN" dirty="0" smtClean="0"/>
              <a:t>cellular </a:t>
            </a:r>
            <a:r>
              <a:rPr lang="en-IN" dirty="0"/>
              <a:t>phones on a carrier network. </a:t>
            </a:r>
            <a:endParaRPr lang="en-US" dirty="0" smtClean="0"/>
          </a:p>
          <a:p>
            <a:pPr lvl="1"/>
            <a:r>
              <a:rPr lang="en-IN" dirty="0"/>
              <a:t>The most </a:t>
            </a:r>
            <a:r>
              <a:rPr lang="en-IN" dirty="0" smtClean="0">
                <a:solidFill>
                  <a:srgbClr val="673BBA"/>
                </a:solidFill>
              </a:rPr>
              <a:t>important</a:t>
            </a:r>
            <a:r>
              <a:rPr lang="en-IN" dirty="0" smtClean="0"/>
              <a:t> part </a:t>
            </a:r>
            <a:r>
              <a:rPr lang="en-IN" dirty="0"/>
              <a:t>of the cellular network is the base station. </a:t>
            </a:r>
            <a:endParaRPr lang="en-IN" dirty="0" smtClean="0"/>
          </a:p>
          <a:p>
            <a:r>
              <a:rPr lang="en-US" dirty="0" smtClean="0"/>
              <a:t>It contain 3 elements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altLang="en-US" dirty="0" smtClean="0">
                <a:solidFill>
                  <a:srgbClr val="673BBA"/>
                </a:solidFill>
              </a:rPr>
              <a:t>Antenna-</a:t>
            </a:r>
            <a:r>
              <a:rPr lang="en-GB" altLang="en-US" dirty="0" smtClean="0"/>
              <a:t> handles ranging of signals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altLang="en-US" dirty="0" smtClean="0">
                <a:solidFill>
                  <a:srgbClr val="673BBA"/>
                </a:solidFill>
              </a:rPr>
              <a:t>Controller-</a:t>
            </a:r>
            <a:r>
              <a:rPr lang="en-GB" altLang="en-US" dirty="0" smtClean="0"/>
              <a:t> handles call process between mobile and network.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altLang="en-US" dirty="0" smtClean="0">
                <a:solidFill>
                  <a:srgbClr val="673BBA"/>
                </a:solidFill>
              </a:rPr>
              <a:t>Transceivers-</a:t>
            </a:r>
            <a:r>
              <a:rPr lang="en-GB" altLang="en-US" dirty="0" smtClean="0"/>
              <a:t> transmit and receives signals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705024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dirty="0"/>
              <a:t>Operation of Cellular Systems</a:t>
            </a:r>
            <a:endParaRPr lang="en-IN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011"/>
          <a:stretch>
            <a:fillRect/>
          </a:stretch>
        </p:blipFill>
        <p:spPr bwMode="auto">
          <a:xfrm>
            <a:off x="2902904" y="1776654"/>
            <a:ext cx="8839200" cy="3768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39026" y="819825"/>
            <a:ext cx="9567043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Each </a:t>
            </a:r>
            <a:r>
              <a:rPr lang="en-US" sz="2000" dirty="0" smtClean="0">
                <a:solidFill>
                  <a:srgbClr val="673BBA"/>
                </a:solidFill>
              </a:rPr>
              <a:t>Base station </a:t>
            </a:r>
            <a:r>
              <a:rPr lang="en-US" sz="2000" dirty="0" smtClean="0"/>
              <a:t>is connected to a </a:t>
            </a:r>
            <a:r>
              <a:rPr lang="en-US" sz="2000" dirty="0" smtClean="0">
                <a:solidFill>
                  <a:srgbClr val="673BBA"/>
                </a:solidFill>
              </a:rPr>
              <a:t>MTSO </a:t>
            </a:r>
            <a:r>
              <a:rPr lang="en-US" sz="2000" dirty="0" smtClean="0"/>
              <a:t>(Mobile Telecommunication Switching Office).</a:t>
            </a: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673BBA"/>
                </a:solidFill>
              </a:rPr>
              <a:t>MTSO</a:t>
            </a:r>
            <a:r>
              <a:rPr lang="en-US" sz="2000" dirty="0" smtClean="0"/>
              <a:t> is also connected with </a:t>
            </a:r>
            <a:r>
              <a:rPr lang="en-US" sz="2000" dirty="0" smtClean="0">
                <a:solidFill>
                  <a:srgbClr val="673BBA"/>
                </a:solidFill>
              </a:rPr>
              <a:t>PTSN</a:t>
            </a:r>
            <a:r>
              <a:rPr lang="en-US" sz="2000" dirty="0" smtClean="0"/>
              <a:t> (Public Telecommunications Switching Network).</a:t>
            </a:r>
          </a:p>
          <a:p>
            <a:endParaRPr lang="en-IN" dirty="0"/>
          </a:p>
        </p:txBody>
      </p:sp>
      <p:sp>
        <p:nvSpPr>
          <p:cNvPr id="6" name="Rectangle 5"/>
          <p:cNvSpPr/>
          <p:nvPr/>
        </p:nvSpPr>
        <p:spPr>
          <a:xfrm>
            <a:off x="7956645" y="2006221"/>
            <a:ext cx="968991" cy="668740"/>
          </a:xfrm>
          <a:prstGeom prst="rect">
            <a:avLst/>
          </a:prstGeom>
          <a:solidFill>
            <a:srgbClr val="CC99FF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7956644" y="3175299"/>
            <a:ext cx="968991" cy="668740"/>
          </a:xfrm>
          <a:prstGeom prst="rect">
            <a:avLst/>
          </a:prstGeom>
          <a:solidFill>
            <a:srgbClr val="CC99FF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/>
          <p:cNvSpPr/>
          <p:nvPr/>
        </p:nvSpPr>
        <p:spPr>
          <a:xfrm>
            <a:off x="7956644" y="4449170"/>
            <a:ext cx="968991" cy="682388"/>
          </a:xfrm>
          <a:prstGeom prst="rect">
            <a:avLst/>
          </a:prstGeom>
          <a:solidFill>
            <a:srgbClr val="CC99FF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0" name="Straight Connector 9"/>
          <p:cNvCxnSpPr/>
          <p:nvPr/>
        </p:nvCxnSpPr>
        <p:spPr>
          <a:xfrm flipH="1">
            <a:off x="7397087" y="2397049"/>
            <a:ext cx="559557" cy="345379"/>
          </a:xfrm>
          <a:prstGeom prst="line">
            <a:avLst/>
          </a:prstGeom>
          <a:ln w="38100">
            <a:solidFill>
              <a:srgbClr val="5430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>
            <a:off x="7397088" y="3454400"/>
            <a:ext cx="559556" cy="0"/>
          </a:xfrm>
          <a:prstGeom prst="line">
            <a:avLst/>
          </a:prstGeom>
          <a:ln w="38100">
            <a:solidFill>
              <a:srgbClr val="5430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 flipV="1">
            <a:off x="7397087" y="4035349"/>
            <a:ext cx="559557" cy="686994"/>
          </a:xfrm>
          <a:prstGeom prst="line">
            <a:avLst/>
          </a:prstGeom>
          <a:ln w="38100">
            <a:solidFill>
              <a:srgbClr val="5430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6318250" y="2330451"/>
            <a:ext cx="1078837" cy="2118720"/>
          </a:xfrm>
          <a:prstGeom prst="rect">
            <a:avLst/>
          </a:prstGeom>
          <a:solidFill>
            <a:srgbClr val="CC99FF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Oval Callout 21"/>
          <p:cNvSpPr/>
          <p:nvPr/>
        </p:nvSpPr>
        <p:spPr>
          <a:xfrm>
            <a:off x="1659911" y="4160843"/>
            <a:ext cx="4920344" cy="2449990"/>
          </a:xfrm>
          <a:prstGeom prst="wedgeEllipseCallout">
            <a:avLst>
              <a:gd name="adj1" fmla="val 42349"/>
              <a:gd name="adj2" fmla="val -48482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smtClean="0">
                <a:solidFill>
                  <a:srgbClr val="673BBA"/>
                </a:solidFill>
              </a:rPr>
              <a:t>MTSO</a:t>
            </a:r>
            <a:endParaRPr lang="en-IN" b="1" dirty="0" smtClean="0">
              <a:solidFill>
                <a:srgbClr val="673BBA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smtClean="0">
                <a:solidFill>
                  <a:srgbClr val="673BBA"/>
                </a:solidFill>
              </a:rPr>
              <a:t>Connects</a:t>
            </a:r>
            <a:r>
              <a:rPr lang="en-IN" dirty="0" smtClean="0">
                <a:solidFill>
                  <a:schemeClr val="tx1"/>
                </a:solidFill>
              </a:rPr>
              <a:t> </a:t>
            </a:r>
            <a:r>
              <a:rPr lang="en-IN" dirty="0">
                <a:solidFill>
                  <a:schemeClr val="tx1"/>
                </a:solidFill>
              </a:rPr>
              <a:t>calls between mobile units and from mobile to fixed telecommunications network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rgbClr val="673BBA"/>
                </a:solidFill>
              </a:rPr>
              <a:t>Assigns</a:t>
            </a:r>
            <a:r>
              <a:rPr lang="en-IN" dirty="0">
                <a:solidFill>
                  <a:schemeClr val="tx1"/>
                </a:solidFill>
              </a:rPr>
              <a:t> voice channel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tx1"/>
                </a:solidFill>
              </a:rPr>
              <a:t>Performs </a:t>
            </a:r>
            <a:r>
              <a:rPr lang="en-IN" dirty="0">
                <a:solidFill>
                  <a:srgbClr val="673BBA"/>
                </a:solidFill>
              </a:rPr>
              <a:t>handoffs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rgbClr val="673BBA"/>
                </a:solidFill>
              </a:rPr>
              <a:t>Monitors</a:t>
            </a:r>
            <a:r>
              <a:rPr lang="en-IN" dirty="0">
                <a:solidFill>
                  <a:schemeClr val="tx1"/>
                </a:solidFill>
              </a:rPr>
              <a:t> calls (</a:t>
            </a:r>
            <a:r>
              <a:rPr lang="en-IN" dirty="0">
                <a:solidFill>
                  <a:srgbClr val="673BBA"/>
                </a:solidFill>
              </a:rPr>
              <a:t>billing</a:t>
            </a:r>
            <a:r>
              <a:rPr lang="en-IN" dirty="0" smtClean="0">
                <a:solidFill>
                  <a:schemeClr val="tx1"/>
                </a:solidFill>
              </a:rPr>
              <a:t>)</a:t>
            </a:r>
            <a:endParaRPr lang="en-IN" dirty="0">
              <a:solidFill>
                <a:schemeClr val="tx1"/>
              </a:solidFill>
            </a:endParaRPr>
          </a:p>
        </p:txBody>
      </p:sp>
      <p:cxnSp>
        <p:nvCxnSpPr>
          <p:cNvPr id="23" name="Straight Connector 22"/>
          <p:cNvCxnSpPr/>
          <p:nvPr/>
        </p:nvCxnSpPr>
        <p:spPr>
          <a:xfrm flipH="1">
            <a:off x="5924748" y="3244850"/>
            <a:ext cx="393502" cy="1593"/>
          </a:xfrm>
          <a:prstGeom prst="line">
            <a:avLst/>
          </a:prstGeom>
          <a:ln w="38100">
            <a:solidFill>
              <a:srgbClr val="5430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9716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8" grpId="0" animBg="1"/>
      <p:bldP spid="2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Principles of Cellular Networks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98592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Cellular System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/>
              <a:t>Cellular </a:t>
            </a:r>
            <a:r>
              <a:rPr lang="en-US" dirty="0" smtClean="0"/>
              <a:t>System is fully </a:t>
            </a:r>
            <a:r>
              <a:rPr lang="en-US" dirty="0" smtClean="0">
                <a:solidFill>
                  <a:srgbClr val="673BBA"/>
                </a:solidFill>
              </a:rPr>
              <a:t>automated</a:t>
            </a:r>
            <a:r>
              <a:rPr lang="en-US" dirty="0" smtClean="0"/>
              <a:t> except placing or answering the call.</a:t>
            </a:r>
          </a:p>
          <a:p>
            <a:r>
              <a:rPr lang="en-US" dirty="0" smtClean="0">
                <a:solidFill>
                  <a:srgbClr val="673BBA"/>
                </a:solidFill>
              </a:rPr>
              <a:t>Two</a:t>
            </a:r>
            <a:r>
              <a:rPr lang="en-US" dirty="0" smtClean="0"/>
              <a:t> types of </a:t>
            </a:r>
            <a:r>
              <a:rPr lang="en-US" dirty="0" smtClean="0">
                <a:solidFill>
                  <a:srgbClr val="673BBA"/>
                </a:solidFill>
              </a:rPr>
              <a:t>channel</a:t>
            </a:r>
            <a:r>
              <a:rPr lang="en-US" dirty="0" smtClean="0"/>
              <a:t> available between</a:t>
            </a:r>
            <a:endParaRPr lang="en-IN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4570" y="2541297"/>
            <a:ext cx="1885950" cy="24193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1459" y="2524259"/>
            <a:ext cx="2453425" cy="2453425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 flipV="1">
            <a:off x="3727940" y="3750971"/>
            <a:ext cx="5470650" cy="1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938932" y="4960647"/>
            <a:ext cx="1337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Base Station</a:t>
            </a:r>
            <a:endParaRPr lang="en-IN" dirty="0"/>
          </a:p>
        </p:txBody>
      </p:sp>
      <p:sp>
        <p:nvSpPr>
          <p:cNvPr id="12" name="TextBox 11"/>
          <p:cNvSpPr txBox="1"/>
          <p:nvPr/>
        </p:nvSpPr>
        <p:spPr>
          <a:xfrm>
            <a:off x="9439558" y="4973506"/>
            <a:ext cx="1218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Mobile Unit</a:t>
            </a:r>
            <a:endParaRPr lang="en-IN" dirty="0"/>
          </a:p>
        </p:txBody>
      </p:sp>
      <p:sp>
        <p:nvSpPr>
          <p:cNvPr id="14" name="Left-Right Arrow 13"/>
          <p:cNvSpPr/>
          <p:nvPr/>
        </p:nvSpPr>
        <p:spPr>
          <a:xfrm>
            <a:off x="3727940" y="2984598"/>
            <a:ext cx="5711618" cy="614336"/>
          </a:xfrm>
          <a:prstGeom prst="leftRightArrow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Control Channel</a:t>
            </a:r>
            <a:endParaRPr lang="en-IN" sz="2000" dirty="0">
              <a:solidFill>
                <a:schemeClr val="tx1"/>
              </a:solidFill>
            </a:endParaRPr>
          </a:p>
        </p:txBody>
      </p:sp>
      <p:sp>
        <p:nvSpPr>
          <p:cNvPr id="15" name="Left-Right Arrow 14"/>
          <p:cNvSpPr/>
          <p:nvPr/>
        </p:nvSpPr>
        <p:spPr>
          <a:xfrm>
            <a:off x="3727940" y="4006116"/>
            <a:ext cx="5711618" cy="614336"/>
          </a:xfrm>
          <a:prstGeom prst="leftRightArrow">
            <a:avLst/>
          </a:prstGeom>
          <a:solidFill>
            <a:srgbClr val="CC99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Traffic </a:t>
            </a:r>
            <a:r>
              <a:rPr lang="en-US" sz="2000" dirty="0">
                <a:solidFill>
                  <a:schemeClr val="tx1"/>
                </a:solidFill>
              </a:rPr>
              <a:t>Channel</a:t>
            </a:r>
            <a:endParaRPr lang="en-IN" sz="2000" dirty="0">
              <a:solidFill>
                <a:schemeClr val="tx1"/>
              </a:solidFill>
            </a:endParaRPr>
          </a:p>
        </p:txBody>
      </p:sp>
      <p:sp>
        <p:nvSpPr>
          <p:cNvPr id="16" name="Rounded Rectangular Callout 15"/>
          <p:cNvSpPr/>
          <p:nvPr/>
        </p:nvSpPr>
        <p:spPr>
          <a:xfrm>
            <a:off x="4566236" y="1807134"/>
            <a:ext cx="4873322" cy="1025221"/>
          </a:xfrm>
          <a:prstGeom prst="wedgeRoundRectCallout">
            <a:avLst>
              <a:gd name="adj1" fmla="val -20833"/>
              <a:gd name="adj2" fmla="val 74481"/>
              <a:gd name="adj3" fmla="val 16667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smtClean="0">
                <a:solidFill>
                  <a:schemeClr val="tx1"/>
                </a:solidFill>
              </a:rPr>
              <a:t>Contains information for setting up and maintaining calls, establish relationship between </a:t>
            </a:r>
            <a:r>
              <a:rPr lang="en-US" sz="2000" dirty="0" smtClean="0">
                <a:solidFill>
                  <a:srgbClr val="673BBA"/>
                </a:solidFill>
              </a:rPr>
              <a:t>mobile unit </a:t>
            </a:r>
            <a:r>
              <a:rPr lang="en-US" sz="2000" dirty="0" smtClean="0">
                <a:solidFill>
                  <a:schemeClr val="tx1"/>
                </a:solidFill>
              </a:rPr>
              <a:t>and nearest </a:t>
            </a:r>
            <a:r>
              <a:rPr lang="en-US" sz="2000" dirty="0" smtClean="0">
                <a:solidFill>
                  <a:srgbClr val="673BBA"/>
                </a:solidFill>
              </a:rPr>
              <a:t>Base Station </a:t>
            </a:r>
            <a:endParaRPr lang="en-IN" sz="2000" dirty="0">
              <a:solidFill>
                <a:srgbClr val="673BBA"/>
              </a:solidFill>
            </a:endParaRPr>
          </a:p>
        </p:txBody>
      </p:sp>
      <p:sp>
        <p:nvSpPr>
          <p:cNvPr id="17" name="Rounded Rectangular Callout 16"/>
          <p:cNvSpPr/>
          <p:nvPr/>
        </p:nvSpPr>
        <p:spPr>
          <a:xfrm>
            <a:off x="4603072" y="4953509"/>
            <a:ext cx="4342034" cy="670189"/>
          </a:xfrm>
          <a:prstGeom prst="wedgeRoundRectCallout">
            <a:avLst>
              <a:gd name="adj1" fmla="val -18032"/>
              <a:gd name="adj2" fmla="val -110556"/>
              <a:gd name="adj3" fmla="val 16667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smtClean="0">
                <a:solidFill>
                  <a:schemeClr val="tx1"/>
                </a:solidFill>
              </a:rPr>
              <a:t>Carry </a:t>
            </a:r>
            <a:r>
              <a:rPr lang="en-US" sz="2000" dirty="0" smtClean="0">
                <a:solidFill>
                  <a:srgbClr val="673BBA"/>
                </a:solidFill>
              </a:rPr>
              <a:t>voice</a:t>
            </a:r>
            <a:r>
              <a:rPr lang="en-US" sz="2000" dirty="0" smtClean="0">
                <a:solidFill>
                  <a:schemeClr val="tx1"/>
                </a:solidFill>
              </a:rPr>
              <a:t> or </a:t>
            </a:r>
            <a:r>
              <a:rPr lang="en-US" sz="2000" dirty="0" smtClean="0">
                <a:solidFill>
                  <a:srgbClr val="673BBA"/>
                </a:solidFill>
              </a:rPr>
              <a:t>data</a:t>
            </a:r>
            <a:r>
              <a:rPr lang="en-US" sz="2000" dirty="0" smtClean="0">
                <a:solidFill>
                  <a:schemeClr val="tx1"/>
                </a:solidFill>
              </a:rPr>
              <a:t> connections between users.</a:t>
            </a:r>
            <a:endParaRPr lang="en-IN" sz="2000" dirty="0">
              <a:solidFill>
                <a:srgbClr val="673BB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1287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4" grpId="0" animBg="1"/>
      <p:bldP spid="15" grpId="0" animBg="1"/>
      <p:bldP spid="16" grpId="0" animBg="1"/>
      <p:bldP spid="17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Typical Call in </a:t>
            </a:r>
            <a:r>
              <a:rPr lang="en-IN" dirty="0" smtClean="0"/>
              <a:t>Single </a:t>
            </a:r>
            <a:r>
              <a:rPr lang="en-IN" dirty="0"/>
              <a:t>MTSO Area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3444"/>
            <a:ext cx="8304486" cy="5590565"/>
          </a:xfrm>
        </p:spPr>
        <p:txBody>
          <a:bodyPr/>
          <a:lstStyle/>
          <a:p>
            <a:r>
              <a:rPr lang="en-GB" altLang="en-US" dirty="0" smtClean="0"/>
              <a:t>Mobile </a:t>
            </a:r>
            <a:r>
              <a:rPr lang="en-GB" altLang="en-US" dirty="0"/>
              <a:t>unit </a:t>
            </a:r>
            <a:r>
              <a:rPr lang="en-GB" altLang="en-US" dirty="0" smtClean="0"/>
              <a:t>initialization</a:t>
            </a:r>
          </a:p>
          <a:p>
            <a:pPr lvl="1"/>
            <a:r>
              <a:rPr lang="en-US" altLang="en-US" dirty="0" smtClean="0"/>
              <a:t>When mobile is turns </a:t>
            </a:r>
            <a:r>
              <a:rPr lang="en-US" altLang="en-US" dirty="0" smtClean="0">
                <a:solidFill>
                  <a:srgbClr val="673BBA"/>
                </a:solidFill>
              </a:rPr>
              <a:t>ON</a:t>
            </a:r>
            <a:r>
              <a:rPr lang="en-US" altLang="en-US" dirty="0" smtClean="0"/>
              <a:t>,</a:t>
            </a:r>
          </a:p>
          <a:p>
            <a:pPr lvl="1"/>
            <a:r>
              <a:rPr lang="en-GB" altLang="en-US" dirty="0">
                <a:solidFill>
                  <a:srgbClr val="673BBA"/>
                </a:solidFill>
              </a:rPr>
              <a:t>Scan</a:t>
            </a:r>
            <a:r>
              <a:rPr lang="en-GB" altLang="en-US" dirty="0"/>
              <a:t> and </a:t>
            </a:r>
            <a:r>
              <a:rPr lang="en-GB" altLang="en-US" dirty="0">
                <a:solidFill>
                  <a:srgbClr val="673BBA"/>
                </a:solidFill>
              </a:rPr>
              <a:t>select</a:t>
            </a:r>
            <a:r>
              <a:rPr lang="en-GB" altLang="en-US" dirty="0"/>
              <a:t> </a:t>
            </a:r>
            <a:r>
              <a:rPr lang="en-GB" altLang="en-US" b="1" dirty="0"/>
              <a:t>strongest</a:t>
            </a:r>
            <a:r>
              <a:rPr lang="en-GB" altLang="en-US" dirty="0"/>
              <a:t> set up control </a:t>
            </a:r>
            <a:r>
              <a:rPr lang="en-GB" altLang="en-US" dirty="0" smtClean="0"/>
              <a:t>channel</a:t>
            </a:r>
          </a:p>
          <a:p>
            <a:pPr lvl="1"/>
            <a:r>
              <a:rPr lang="en-IN" altLang="en-US" dirty="0">
                <a:solidFill>
                  <a:srgbClr val="673BBA"/>
                </a:solidFill>
              </a:rPr>
              <a:t>Automatically</a:t>
            </a:r>
            <a:r>
              <a:rPr lang="en-IN" altLang="en-US" dirty="0"/>
              <a:t> selected </a:t>
            </a:r>
            <a:r>
              <a:rPr lang="en-IN" altLang="en-US" dirty="0">
                <a:solidFill>
                  <a:srgbClr val="673BBA"/>
                </a:solidFill>
              </a:rPr>
              <a:t>BS</a:t>
            </a:r>
            <a:r>
              <a:rPr lang="en-IN" altLang="en-US" dirty="0"/>
              <a:t> antenna of cell</a:t>
            </a:r>
          </a:p>
          <a:p>
            <a:pPr lvl="2"/>
            <a:r>
              <a:rPr lang="en-IN" altLang="en-US" dirty="0"/>
              <a:t>Usually but not always </a:t>
            </a:r>
            <a:r>
              <a:rPr lang="en-IN" altLang="en-US" dirty="0">
                <a:solidFill>
                  <a:srgbClr val="673BBA"/>
                </a:solidFill>
              </a:rPr>
              <a:t>nearest</a:t>
            </a:r>
            <a:r>
              <a:rPr lang="en-IN" altLang="en-US" dirty="0"/>
              <a:t> (propagation anomalies)</a:t>
            </a:r>
          </a:p>
          <a:p>
            <a:pPr lvl="1"/>
            <a:r>
              <a:rPr lang="en-IN" altLang="en-US" dirty="0" smtClean="0">
                <a:solidFill>
                  <a:srgbClr val="673BBA"/>
                </a:solidFill>
              </a:rPr>
              <a:t>Handshake </a:t>
            </a:r>
            <a:r>
              <a:rPr lang="en-IN" altLang="en-US" dirty="0" smtClean="0"/>
              <a:t>between</a:t>
            </a:r>
            <a:r>
              <a:rPr lang="en-IN" altLang="en-US" dirty="0" smtClean="0">
                <a:solidFill>
                  <a:srgbClr val="673BBA"/>
                </a:solidFill>
              </a:rPr>
              <a:t> MTSO</a:t>
            </a:r>
            <a:r>
              <a:rPr lang="en-IN" altLang="en-US" dirty="0" smtClean="0"/>
              <a:t> and </a:t>
            </a:r>
            <a:r>
              <a:rPr lang="en-IN" altLang="en-US" dirty="0" smtClean="0">
                <a:solidFill>
                  <a:srgbClr val="673BBA"/>
                </a:solidFill>
              </a:rPr>
              <a:t>Mobile</a:t>
            </a:r>
            <a:r>
              <a:rPr lang="en-IN" altLang="en-US" dirty="0" smtClean="0"/>
              <a:t> unit via base station(</a:t>
            </a:r>
            <a:r>
              <a:rPr lang="en-IN" altLang="en-US" dirty="0" smtClean="0">
                <a:solidFill>
                  <a:srgbClr val="673BBA"/>
                </a:solidFill>
              </a:rPr>
              <a:t>BS</a:t>
            </a:r>
            <a:r>
              <a:rPr lang="en-IN" altLang="en-US" dirty="0" smtClean="0"/>
              <a:t>) </a:t>
            </a:r>
            <a:r>
              <a:rPr lang="en-IN" altLang="en-US" dirty="0"/>
              <a:t>to </a:t>
            </a:r>
            <a:r>
              <a:rPr lang="en-IN" altLang="en-US" dirty="0" smtClean="0">
                <a:solidFill>
                  <a:srgbClr val="673BBA"/>
                </a:solidFill>
              </a:rPr>
              <a:t>identify</a:t>
            </a:r>
            <a:r>
              <a:rPr lang="en-IN" altLang="en-US" dirty="0" smtClean="0"/>
              <a:t> </a:t>
            </a:r>
            <a:r>
              <a:rPr lang="en-IN" altLang="en-US" dirty="0"/>
              <a:t>user and register location</a:t>
            </a:r>
          </a:p>
          <a:p>
            <a:pPr lvl="1"/>
            <a:r>
              <a:rPr lang="en-IN" altLang="en-US" dirty="0">
                <a:solidFill>
                  <a:srgbClr val="673BBA"/>
                </a:solidFill>
              </a:rPr>
              <a:t>Scan</a:t>
            </a:r>
            <a:r>
              <a:rPr lang="en-IN" altLang="en-US" dirty="0"/>
              <a:t> repeated to allow for movement</a:t>
            </a:r>
          </a:p>
          <a:p>
            <a:pPr lvl="2"/>
            <a:r>
              <a:rPr lang="en-IN" altLang="en-US" dirty="0">
                <a:solidFill>
                  <a:srgbClr val="673BBA"/>
                </a:solidFill>
              </a:rPr>
              <a:t>Change</a:t>
            </a:r>
            <a:r>
              <a:rPr lang="en-IN" altLang="en-US" dirty="0"/>
              <a:t> of cell</a:t>
            </a:r>
          </a:p>
          <a:p>
            <a:pPr lvl="1"/>
            <a:r>
              <a:rPr lang="en-IN" altLang="en-US" dirty="0"/>
              <a:t>Mobile unit monitors for </a:t>
            </a:r>
            <a:r>
              <a:rPr lang="en-IN" altLang="en-US" dirty="0">
                <a:solidFill>
                  <a:srgbClr val="673BBA"/>
                </a:solidFill>
              </a:rPr>
              <a:t>pages </a:t>
            </a:r>
            <a:endParaRPr lang="en-GB" altLang="en-US" dirty="0" smtClean="0">
              <a:solidFill>
                <a:srgbClr val="673BBA"/>
              </a:solidFill>
            </a:endParaRPr>
          </a:p>
          <a:p>
            <a:pPr marL="457200" lvl="1" indent="0">
              <a:buNone/>
            </a:pP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5666" y="993656"/>
            <a:ext cx="3627783" cy="2663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165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Typical Call in </a:t>
            </a:r>
            <a:r>
              <a:rPr lang="en-IN" dirty="0" smtClean="0"/>
              <a:t>Single </a:t>
            </a:r>
            <a:r>
              <a:rPr lang="en-IN" dirty="0"/>
              <a:t>MTSO Area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3444"/>
            <a:ext cx="8304486" cy="5590565"/>
          </a:xfrm>
        </p:spPr>
        <p:txBody>
          <a:bodyPr/>
          <a:lstStyle/>
          <a:p>
            <a:r>
              <a:rPr lang="en-GB" altLang="en-US" b="1" dirty="0" smtClean="0"/>
              <a:t>Mobile </a:t>
            </a:r>
            <a:r>
              <a:rPr lang="en-GB" altLang="en-US" b="1" dirty="0"/>
              <a:t>originated call</a:t>
            </a:r>
          </a:p>
          <a:p>
            <a:pPr lvl="1"/>
            <a:r>
              <a:rPr lang="en-GB" altLang="en-US" dirty="0"/>
              <a:t>Check set up channel is </a:t>
            </a:r>
            <a:r>
              <a:rPr lang="en-GB" altLang="en-US" dirty="0">
                <a:solidFill>
                  <a:srgbClr val="673BBA"/>
                </a:solidFill>
              </a:rPr>
              <a:t>free</a:t>
            </a:r>
          </a:p>
          <a:p>
            <a:pPr lvl="2"/>
            <a:r>
              <a:rPr lang="en-GB" altLang="en-US" dirty="0">
                <a:solidFill>
                  <a:srgbClr val="673BBA"/>
                </a:solidFill>
              </a:rPr>
              <a:t>Monitor</a:t>
            </a:r>
            <a:r>
              <a:rPr lang="en-GB" altLang="en-US" dirty="0"/>
              <a:t> forward channel (from BS) and </a:t>
            </a:r>
            <a:r>
              <a:rPr lang="en-GB" altLang="en-US" dirty="0">
                <a:solidFill>
                  <a:srgbClr val="673BBA"/>
                </a:solidFill>
              </a:rPr>
              <a:t>wait</a:t>
            </a:r>
            <a:r>
              <a:rPr lang="en-GB" altLang="en-US" dirty="0"/>
              <a:t> for idle</a:t>
            </a:r>
          </a:p>
          <a:p>
            <a:pPr lvl="1"/>
            <a:r>
              <a:rPr lang="en-GB" altLang="en-US" dirty="0"/>
              <a:t>Send number on </a:t>
            </a:r>
            <a:r>
              <a:rPr lang="en-GB" altLang="en-US" dirty="0">
                <a:solidFill>
                  <a:srgbClr val="673BBA"/>
                </a:solidFill>
              </a:rPr>
              <a:t>pre-selected </a:t>
            </a:r>
            <a:r>
              <a:rPr lang="en-GB" altLang="en-US" dirty="0" smtClean="0">
                <a:solidFill>
                  <a:srgbClr val="673BBA"/>
                </a:solidFill>
              </a:rPr>
              <a:t>channel</a:t>
            </a:r>
          </a:p>
          <a:p>
            <a:pPr lvl="1"/>
            <a:r>
              <a:rPr lang="en-GB" altLang="en-US" dirty="0" smtClean="0"/>
              <a:t>The </a:t>
            </a:r>
            <a:r>
              <a:rPr lang="en-GB" altLang="en-US" dirty="0" smtClean="0">
                <a:solidFill>
                  <a:srgbClr val="673BBA"/>
                </a:solidFill>
              </a:rPr>
              <a:t>BS</a:t>
            </a:r>
            <a:r>
              <a:rPr lang="en-GB" altLang="en-US" dirty="0" smtClean="0"/>
              <a:t> will send request to </a:t>
            </a:r>
            <a:r>
              <a:rPr lang="en-GB" altLang="en-US" dirty="0" smtClean="0">
                <a:solidFill>
                  <a:srgbClr val="673BBA"/>
                </a:solidFill>
              </a:rPr>
              <a:t>MTSO</a:t>
            </a:r>
            <a:endParaRPr lang="en-IN" altLang="en-US" dirty="0" smtClean="0"/>
          </a:p>
          <a:p>
            <a:pPr lvl="0"/>
            <a:r>
              <a:rPr lang="en-GB" altLang="en-US" b="1" dirty="0" smtClean="0">
                <a:solidFill>
                  <a:srgbClr val="212121"/>
                </a:solidFill>
              </a:rPr>
              <a:t>Paging</a:t>
            </a:r>
          </a:p>
          <a:p>
            <a:pPr lvl="1"/>
            <a:r>
              <a:rPr lang="en-GB" altLang="en-US" dirty="0">
                <a:solidFill>
                  <a:srgbClr val="673BBA"/>
                </a:solidFill>
              </a:rPr>
              <a:t>MTSO</a:t>
            </a:r>
            <a:r>
              <a:rPr lang="en-GB" altLang="en-US" dirty="0"/>
              <a:t> attempts to connect to </a:t>
            </a:r>
            <a:r>
              <a:rPr lang="en-GB" altLang="en-US" dirty="0">
                <a:solidFill>
                  <a:srgbClr val="673BBA"/>
                </a:solidFill>
              </a:rPr>
              <a:t>mobile unit</a:t>
            </a:r>
          </a:p>
          <a:p>
            <a:pPr lvl="1"/>
            <a:r>
              <a:rPr lang="en-GB" altLang="en-US" dirty="0">
                <a:solidFill>
                  <a:srgbClr val="673BBA"/>
                </a:solidFill>
              </a:rPr>
              <a:t>Paging</a:t>
            </a:r>
            <a:r>
              <a:rPr lang="en-GB" altLang="en-US" dirty="0"/>
              <a:t> message sent to </a:t>
            </a:r>
            <a:r>
              <a:rPr lang="en-GB" altLang="en-US" dirty="0">
                <a:solidFill>
                  <a:srgbClr val="673BBA"/>
                </a:solidFill>
              </a:rPr>
              <a:t>BS</a:t>
            </a:r>
            <a:r>
              <a:rPr lang="en-GB" altLang="en-US" dirty="0"/>
              <a:t>s depending on called mobile number</a:t>
            </a:r>
          </a:p>
          <a:p>
            <a:pPr lvl="1"/>
            <a:r>
              <a:rPr lang="en-GB" altLang="en-US" dirty="0"/>
              <a:t>Paging </a:t>
            </a:r>
            <a:r>
              <a:rPr lang="en-GB" altLang="en-US" dirty="0">
                <a:solidFill>
                  <a:srgbClr val="673BBA"/>
                </a:solidFill>
              </a:rPr>
              <a:t>signal</a:t>
            </a:r>
            <a:r>
              <a:rPr lang="en-GB" altLang="en-US" dirty="0"/>
              <a:t> transmitted on set up channel</a:t>
            </a:r>
          </a:p>
          <a:p>
            <a:pPr lvl="0"/>
            <a:endParaRPr lang="en-GB" altLang="en-US" dirty="0" smtClean="0">
              <a:solidFill>
                <a:srgbClr val="212121"/>
              </a:solidFill>
            </a:endParaRPr>
          </a:p>
          <a:p>
            <a:pPr marL="0" lvl="1" indent="0">
              <a:buNone/>
            </a:pPr>
            <a:endParaRPr lang="en-GB" altLang="en-US" dirty="0">
              <a:solidFill>
                <a:srgbClr val="673BBA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5667" y="1013679"/>
            <a:ext cx="3736030" cy="2686124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V="1">
            <a:off x="9777046" y="2377440"/>
            <a:ext cx="2011680" cy="42203"/>
          </a:xfrm>
          <a:prstGeom prst="straightConnector1">
            <a:avLst/>
          </a:prstGeom>
          <a:ln w="34925">
            <a:solidFill>
              <a:srgbClr val="673BB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5446" y="2571886"/>
            <a:ext cx="4406554" cy="3382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792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Typical Call in Single MTSO Area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altLang="en-US" b="1" dirty="0"/>
              <a:t>Call accepted</a:t>
            </a:r>
          </a:p>
          <a:p>
            <a:pPr lvl="1"/>
            <a:r>
              <a:rPr lang="en-GB" altLang="en-US" dirty="0"/>
              <a:t>Mobile unit </a:t>
            </a:r>
            <a:r>
              <a:rPr lang="en-GB" altLang="en-US" dirty="0">
                <a:solidFill>
                  <a:srgbClr val="673BBA"/>
                </a:solidFill>
              </a:rPr>
              <a:t>recognizes</a:t>
            </a:r>
            <a:r>
              <a:rPr lang="en-GB" altLang="en-US" dirty="0"/>
              <a:t> number on set up channel</a:t>
            </a:r>
          </a:p>
          <a:p>
            <a:pPr lvl="1"/>
            <a:r>
              <a:rPr lang="en-GB" altLang="en-US" dirty="0">
                <a:solidFill>
                  <a:srgbClr val="673BBA"/>
                </a:solidFill>
              </a:rPr>
              <a:t>Responds</a:t>
            </a:r>
            <a:r>
              <a:rPr lang="en-GB" altLang="en-US" dirty="0"/>
              <a:t> to </a:t>
            </a:r>
            <a:r>
              <a:rPr lang="en-GB" altLang="en-US" dirty="0">
                <a:solidFill>
                  <a:srgbClr val="673BBA"/>
                </a:solidFill>
              </a:rPr>
              <a:t>BS</a:t>
            </a:r>
            <a:r>
              <a:rPr lang="en-GB" altLang="en-US" dirty="0"/>
              <a:t> which sends response to </a:t>
            </a:r>
            <a:r>
              <a:rPr lang="en-GB" altLang="en-US" dirty="0">
                <a:solidFill>
                  <a:srgbClr val="673BBA"/>
                </a:solidFill>
              </a:rPr>
              <a:t>MTSO</a:t>
            </a:r>
          </a:p>
          <a:p>
            <a:pPr lvl="1"/>
            <a:r>
              <a:rPr lang="en-GB" altLang="en-US" dirty="0"/>
              <a:t>MTSO sets up </a:t>
            </a:r>
            <a:r>
              <a:rPr lang="en-GB" altLang="en-US" dirty="0">
                <a:solidFill>
                  <a:srgbClr val="673BBA"/>
                </a:solidFill>
              </a:rPr>
              <a:t>circuit</a:t>
            </a:r>
            <a:r>
              <a:rPr lang="en-GB" altLang="en-US" dirty="0"/>
              <a:t> between calling and called BSs</a:t>
            </a:r>
          </a:p>
          <a:p>
            <a:pPr lvl="1"/>
            <a:r>
              <a:rPr lang="en-GB" altLang="en-US" dirty="0"/>
              <a:t>MTSO </a:t>
            </a:r>
            <a:r>
              <a:rPr lang="en-GB" altLang="en-US" dirty="0">
                <a:solidFill>
                  <a:srgbClr val="673BBA"/>
                </a:solidFill>
              </a:rPr>
              <a:t>selects</a:t>
            </a:r>
            <a:r>
              <a:rPr lang="en-GB" altLang="en-US" dirty="0"/>
              <a:t> available </a:t>
            </a:r>
            <a:r>
              <a:rPr lang="en-GB" altLang="en-US" dirty="0">
                <a:solidFill>
                  <a:srgbClr val="673BBA"/>
                </a:solidFill>
              </a:rPr>
              <a:t>traffic channel </a:t>
            </a:r>
            <a:r>
              <a:rPr lang="en-GB" altLang="en-US" dirty="0"/>
              <a:t>within cells and </a:t>
            </a:r>
            <a:r>
              <a:rPr lang="en-GB" altLang="en-US" dirty="0">
                <a:solidFill>
                  <a:srgbClr val="673BBA"/>
                </a:solidFill>
              </a:rPr>
              <a:t>notifies</a:t>
            </a:r>
            <a:r>
              <a:rPr lang="en-GB" altLang="en-US" dirty="0"/>
              <a:t> BSs</a:t>
            </a:r>
          </a:p>
          <a:p>
            <a:pPr lvl="1"/>
            <a:r>
              <a:rPr lang="en-GB" altLang="en-US" dirty="0"/>
              <a:t>BSs </a:t>
            </a:r>
            <a:r>
              <a:rPr lang="en-GB" altLang="en-US" dirty="0">
                <a:solidFill>
                  <a:srgbClr val="673BBA"/>
                </a:solidFill>
              </a:rPr>
              <a:t>notify</a:t>
            </a:r>
            <a:r>
              <a:rPr lang="en-GB" altLang="en-US" dirty="0"/>
              <a:t> mobile unit of channel</a:t>
            </a:r>
          </a:p>
          <a:p>
            <a:r>
              <a:rPr lang="en-GB" altLang="en-US" b="1" dirty="0"/>
              <a:t>Ongoing call</a:t>
            </a:r>
          </a:p>
          <a:p>
            <a:pPr lvl="1"/>
            <a:r>
              <a:rPr lang="en-GB" altLang="en-US" dirty="0">
                <a:solidFill>
                  <a:srgbClr val="673BBA"/>
                </a:solidFill>
              </a:rPr>
              <a:t>Voice/data</a:t>
            </a:r>
            <a:r>
              <a:rPr lang="en-GB" altLang="en-US" dirty="0"/>
              <a:t> exchanged through respective </a:t>
            </a:r>
            <a:r>
              <a:rPr lang="en-GB" altLang="en-US" dirty="0">
                <a:solidFill>
                  <a:srgbClr val="673BBA"/>
                </a:solidFill>
              </a:rPr>
              <a:t>BS</a:t>
            </a:r>
            <a:r>
              <a:rPr lang="en-GB" altLang="en-US" dirty="0"/>
              <a:t>s and </a:t>
            </a:r>
            <a:r>
              <a:rPr lang="en-GB" altLang="en-US" dirty="0">
                <a:solidFill>
                  <a:srgbClr val="673BBA"/>
                </a:solidFill>
              </a:rPr>
              <a:t>MTSO</a:t>
            </a:r>
          </a:p>
          <a:p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3803" y="770382"/>
            <a:ext cx="4027018" cy="288834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3803" y="1767576"/>
            <a:ext cx="3751522" cy="2951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685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Typical Call in Single MTSO Area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0" y="863444"/>
            <a:ext cx="6811665" cy="5590565"/>
          </a:xfrm>
        </p:spPr>
        <p:txBody>
          <a:bodyPr/>
          <a:lstStyle/>
          <a:p>
            <a:r>
              <a:rPr lang="en-GB" altLang="en-US" b="1" dirty="0" smtClean="0"/>
              <a:t>Handoff</a:t>
            </a:r>
            <a:endParaRPr lang="en-GB" altLang="en-US" b="1" dirty="0"/>
          </a:p>
          <a:p>
            <a:pPr lvl="1"/>
            <a:r>
              <a:rPr lang="en-GB" altLang="en-US" dirty="0"/>
              <a:t>Mobile unit </a:t>
            </a:r>
            <a:r>
              <a:rPr lang="en-GB" altLang="en-US" dirty="0">
                <a:solidFill>
                  <a:srgbClr val="673BBA"/>
                </a:solidFill>
              </a:rPr>
              <a:t>moves</a:t>
            </a:r>
            <a:r>
              <a:rPr lang="en-GB" altLang="en-US" dirty="0"/>
              <a:t> out of </a:t>
            </a:r>
            <a:r>
              <a:rPr lang="en-GB" altLang="en-US" dirty="0">
                <a:solidFill>
                  <a:srgbClr val="673BBA"/>
                </a:solidFill>
              </a:rPr>
              <a:t>range</a:t>
            </a:r>
            <a:r>
              <a:rPr lang="en-GB" altLang="en-US" dirty="0"/>
              <a:t> of cell into range of another cell</a:t>
            </a:r>
          </a:p>
          <a:p>
            <a:pPr lvl="1"/>
            <a:r>
              <a:rPr lang="en-GB" altLang="en-US" dirty="0"/>
              <a:t>Traffic channel </a:t>
            </a:r>
            <a:r>
              <a:rPr lang="en-GB" altLang="en-US" dirty="0">
                <a:solidFill>
                  <a:srgbClr val="673BBA"/>
                </a:solidFill>
              </a:rPr>
              <a:t>changes</a:t>
            </a:r>
            <a:r>
              <a:rPr lang="en-GB" altLang="en-US" dirty="0"/>
              <a:t> to one assigned to new BS</a:t>
            </a:r>
          </a:p>
          <a:p>
            <a:pPr lvl="2"/>
            <a:r>
              <a:rPr lang="en-GB" altLang="en-US" dirty="0"/>
              <a:t>Without </a:t>
            </a:r>
            <a:r>
              <a:rPr lang="en-GB" altLang="en-US" dirty="0">
                <a:solidFill>
                  <a:srgbClr val="673BBA"/>
                </a:solidFill>
              </a:rPr>
              <a:t>interruption</a:t>
            </a:r>
            <a:r>
              <a:rPr lang="en-GB" altLang="en-US" dirty="0"/>
              <a:t> of service to user</a:t>
            </a:r>
          </a:p>
          <a:p>
            <a:endParaRPr lang="en-IN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1072" y="863444"/>
            <a:ext cx="4620985" cy="279521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303" y="2907578"/>
            <a:ext cx="6530542" cy="252866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6099" y="3716673"/>
            <a:ext cx="3948686" cy="2836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519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Call in Single MTSO </a:t>
            </a:r>
            <a:r>
              <a:rPr lang="en-IN" dirty="0" smtClean="0"/>
              <a:t>Area: Other Functions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b="1" dirty="0"/>
              <a:t>Call</a:t>
            </a:r>
            <a:r>
              <a:rPr lang="en-US" altLang="en-US" dirty="0"/>
              <a:t> </a:t>
            </a:r>
            <a:r>
              <a:rPr lang="en-US" altLang="en-US" b="1" dirty="0"/>
              <a:t>blocking</a:t>
            </a:r>
          </a:p>
          <a:p>
            <a:pPr lvl="1"/>
            <a:r>
              <a:rPr lang="en-US" altLang="en-US" dirty="0"/>
              <a:t>During mobile-initiated call stage, if all traffic channels </a:t>
            </a:r>
            <a:r>
              <a:rPr lang="en-US" altLang="en-US" dirty="0">
                <a:solidFill>
                  <a:srgbClr val="673BBA"/>
                </a:solidFill>
              </a:rPr>
              <a:t>busy</a:t>
            </a:r>
            <a:r>
              <a:rPr lang="en-US" altLang="en-US" dirty="0"/>
              <a:t>, mobile tries again</a:t>
            </a:r>
          </a:p>
          <a:p>
            <a:pPr lvl="1"/>
            <a:r>
              <a:rPr lang="en-US" altLang="en-US" dirty="0"/>
              <a:t>After number of fails, </a:t>
            </a:r>
            <a:r>
              <a:rPr lang="en-US" altLang="en-US" dirty="0">
                <a:solidFill>
                  <a:srgbClr val="673BBA"/>
                </a:solidFill>
              </a:rPr>
              <a:t>busy tone </a:t>
            </a:r>
            <a:r>
              <a:rPr lang="en-US" altLang="en-US" dirty="0" smtClean="0"/>
              <a:t>is</a:t>
            </a:r>
            <a:r>
              <a:rPr lang="en-US" altLang="en-US" dirty="0" smtClean="0">
                <a:solidFill>
                  <a:srgbClr val="673BBA"/>
                </a:solidFill>
              </a:rPr>
              <a:t> </a:t>
            </a:r>
            <a:r>
              <a:rPr lang="en-US" altLang="en-US" dirty="0" smtClean="0"/>
              <a:t>returned</a:t>
            </a:r>
            <a:endParaRPr lang="en-US" altLang="en-US" dirty="0"/>
          </a:p>
          <a:p>
            <a:r>
              <a:rPr lang="en-US" altLang="en-US" b="1" dirty="0"/>
              <a:t>Call termination</a:t>
            </a:r>
          </a:p>
          <a:p>
            <a:pPr lvl="1"/>
            <a:r>
              <a:rPr lang="en-US" altLang="en-US" dirty="0"/>
              <a:t>User </a:t>
            </a:r>
            <a:r>
              <a:rPr lang="en-US" altLang="en-US" dirty="0">
                <a:solidFill>
                  <a:srgbClr val="673BBA"/>
                </a:solidFill>
              </a:rPr>
              <a:t>hangs up</a:t>
            </a:r>
          </a:p>
          <a:p>
            <a:pPr lvl="1"/>
            <a:r>
              <a:rPr lang="en-US" altLang="en-US" dirty="0">
                <a:solidFill>
                  <a:srgbClr val="673BBA"/>
                </a:solidFill>
              </a:rPr>
              <a:t>MTSO</a:t>
            </a:r>
            <a:r>
              <a:rPr lang="en-US" altLang="en-US" dirty="0"/>
              <a:t> informed</a:t>
            </a:r>
          </a:p>
          <a:p>
            <a:pPr lvl="1"/>
            <a:r>
              <a:rPr lang="en-US" altLang="en-US" dirty="0"/>
              <a:t>Traffic channels at two BSs </a:t>
            </a:r>
            <a:r>
              <a:rPr lang="en-US" altLang="en-US" dirty="0">
                <a:solidFill>
                  <a:srgbClr val="673BBA"/>
                </a:solidFill>
              </a:rPr>
              <a:t>released</a:t>
            </a:r>
          </a:p>
          <a:p>
            <a:r>
              <a:rPr lang="en-US" altLang="en-US" b="1" dirty="0"/>
              <a:t>Call drop</a:t>
            </a:r>
          </a:p>
          <a:p>
            <a:pPr lvl="1"/>
            <a:r>
              <a:rPr lang="en-US" altLang="en-US" dirty="0">
                <a:solidFill>
                  <a:srgbClr val="673BBA"/>
                </a:solidFill>
              </a:rPr>
              <a:t>BS</a:t>
            </a:r>
            <a:r>
              <a:rPr lang="en-US" altLang="en-US" dirty="0"/>
              <a:t> cannot maintain required </a:t>
            </a:r>
            <a:r>
              <a:rPr lang="en-US" altLang="en-US" dirty="0">
                <a:solidFill>
                  <a:srgbClr val="673BBA"/>
                </a:solidFill>
              </a:rPr>
              <a:t>signal strength</a:t>
            </a:r>
          </a:p>
          <a:p>
            <a:pPr lvl="1"/>
            <a:r>
              <a:rPr lang="en-US" altLang="en-US" dirty="0">
                <a:solidFill>
                  <a:srgbClr val="673BBA"/>
                </a:solidFill>
              </a:rPr>
              <a:t>Traffic channel </a:t>
            </a:r>
            <a:r>
              <a:rPr lang="en-US" altLang="en-US" dirty="0"/>
              <a:t>dropped and </a:t>
            </a:r>
            <a:r>
              <a:rPr lang="en-US" altLang="en-US" dirty="0">
                <a:solidFill>
                  <a:srgbClr val="673BBA"/>
                </a:solidFill>
              </a:rPr>
              <a:t>MTSO</a:t>
            </a:r>
            <a:r>
              <a:rPr lang="en-US" altLang="en-US" dirty="0"/>
              <a:t> informed</a:t>
            </a:r>
          </a:p>
          <a:p>
            <a:r>
              <a:rPr lang="en-US" altLang="en-US" b="1" dirty="0"/>
              <a:t>Calls to/from fixed and remote mobile subscriber</a:t>
            </a:r>
          </a:p>
          <a:p>
            <a:pPr lvl="1"/>
            <a:r>
              <a:rPr lang="en-US" altLang="en-US" dirty="0">
                <a:solidFill>
                  <a:srgbClr val="673BBA"/>
                </a:solidFill>
              </a:rPr>
              <a:t>MTSO</a:t>
            </a:r>
            <a:r>
              <a:rPr lang="en-US" altLang="en-US" dirty="0"/>
              <a:t> connects to </a:t>
            </a:r>
            <a:r>
              <a:rPr lang="en-US" altLang="en-US" dirty="0">
                <a:solidFill>
                  <a:srgbClr val="673BBA"/>
                </a:solidFill>
              </a:rPr>
              <a:t>PSTN</a:t>
            </a:r>
          </a:p>
          <a:p>
            <a:pPr lvl="1"/>
            <a:r>
              <a:rPr lang="en-US" altLang="en-US" dirty="0">
                <a:solidFill>
                  <a:srgbClr val="673BBA"/>
                </a:solidFill>
              </a:rPr>
              <a:t>MTSO</a:t>
            </a:r>
            <a:r>
              <a:rPr lang="en-US" altLang="en-US" dirty="0"/>
              <a:t> can connect mobile user and fixed subscriber via </a:t>
            </a:r>
            <a:r>
              <a:rPr lang="en-US" altLang="en-US" dirty="0">
                <a:solidFill>
                  <a:srgbClr val="673BBA"/>
                </a:solidFill>
              </a:rPr>
              <a:t>PSTN</a:t>
            </a:r>
          </a:p>
          <a:p>
            <a:pPr lvl="1"/>
            <a:r>
              <a:rPr lang="en-US" altLang="en-US" dirty="0">
                <a:solidFill>
                  <a:srgbClr val="673BBA"/>
                </a:solidFill>
              </a:rPr>
              <a:t>MTSO</a:t>
            </a:r>
            <a:r>
              <a:rPr lang="en-US" altLang="en-US" dirty="0"/>
              <a:t> can connect to remote MTSO via PSTN or via dedicated lines </a:t>
            </a:r>
          </a:p>
          <a:p>
            <a:pPr lvl="1"/>
            <a:r>
              <a:rPr lang="en-US" altLang="en-US" dirty="0"/>
              <a:t>Can </a:t>
            </a:r>
            <a:r>
              <a:rPr lang="en-US" altLang="en-US" dirty="0">
                <a:solidFill>
                  <a:srgbClr val="673BBA"/>
                </a:solidFill>
              </a:rPr>
              <a:t>connect</a:t>
            </a:r>
            <a:r>
              <a:rPr lang="en-US" altLang="en-US" dirty="0"/>
              <a:t> mobile user in its area and remote mobile </a:t>
            </a:r>
            <a:r>
              <a:rPr lang="en-US" altLang="en-US" dirty="0" smtClean="0"/>
              <a:t>user</a:t>
            </a:r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1623292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Mobile Radio Propagation Effects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18116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Mobile Radio </a:t>
            </a:r>
            <a:r>
              <a:rPr lang="en-IN" dirty="0" smtClean="0"/>
              <a:t>Propagation </a:t>
            </a:r>
            <a:r>
              <a:rPr lang="en-IN" dirty="0"/>
              <a:t>Effects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3444"/>
            <a:ext cx="6780608" cy="5590565"/>
          </a:xfrm>
        </p:spPr>
        <p:txBody>
          <a:bodyPr/>
          <a:lstStyle/>
          <a:p>
            <a:r>
              <a:rPr lang="en-US" altLang="en-US" b="1" dirty="0"/>
              <a:t>Signal strength</a:t>
            </a:r>
          </a:p>
          <a:p>
            <a:pPr lvl="1"/>
            <a:r>
              <a:rPr lang="en-US" altLang="en-US" dirty="0"/>
              <a:t>Strength of signal between </a:t>
            </a:r>
            <a:r>
              <a:rPr lang="en-US" altLang="en-US" dirty="0">
                <a:solidFill>
                  <a:srgbClr val="673BBA"/>
                </a:solidFill>
              </a:rPr>
              <a:t>BS</a:t>
            </a:r>
            <a:r>
              <a:rPr lang="en-US" altLang="en-US" dirty="0"/>
              <a:t> and </a:t>
            </a:r>
            <a:r>
              <a:rPr lang="en-US" altLang="en-US" dirty="0">
                <a:solidFill>
                  <a:srgbClr val="673BBA"/>
                </a:solidFill>
              </a:rPr>
              <a:t>mobile unit </a:t>
            </a:r>
            <a:r>
              <a:rPr lang="en-US" altLang="en-US" dirty="0"/>
              <a:t>strong enough to maintain signal </a:t>
            </a:r>
            <a:r>
              <a:rPr lang="en-US" altLang="en-US" dirty="0">
                <a:solidFill>
                  <a:srgbClr val="673BBA"/>
                </a:solidFill>
              </a:rPr>
              <a:t>quality</a:t>
            </a:r>
            <a:r>
              <a:rPr lang="en-US" altLang="en-US" dirty="0"/>
              <a:t> at the receiver</a:t>
            </a:r>
          </a:p>
          <a:p>
            <a:pPr lvl="1"/>
            <a:r>
              <a:rPr lang="en-US" altLang="en-US" dirty="0"/>
              <a:t>Not strong enough to create too much </a:t>
            </a:r>
            <a:r>
              <a:rPr lang="en-US" altLang="en-US" dirty="0" err="1"/>
              <a:t>cochannel</a:t>
            </a:r>
            <a:r>
              <a:rPr lang="en-US" altLang="en-US" dirty="0"/>
              <a:t> interference </a:t>
            </a:r>
          </a:p>
          <a:p>
            <a:pPr lvl="1"/>
            <a:r>
              <a:rPr lang="en-US" altLang="en-US" dirty="0"/>
              <a:t>Noise varies </a:t>
            </a:r>
          </a:p>
          <a:p>
            <a:pPr lvl="2"/>
            <a:r>
              <a:rPr lang="en-US" altLang="en-US" dirty="0">
                <a:solidFill>
                  <a:srgbClr val="673BBA"/>
                </a:solidFill>
              </a:rPr>
              <a:t>Automobile</a:t>
            </a:r>
            <a:r>
              <a:rPr lang="en-US" altLang="en-US" dirty="0"/>
              <a:t> ignition </a:t>
            </a:r>
            <a:r>
              <a:rPr lang="en-US" altLang="en-US" dirty="0">
                <a:solidFill>
                  <a:srgbClr val="673BBA"/>
                </a:solidFill>
              </a:rPr>
              <a:t>noise</a:t>
            </a:r>
            <a:r>
              <a:rPr lang="en-US" altLang="en-US" dirty="0"/>
              <a:t> greater in city than in suburbs</a:t>
            </a:r>
          </a:p>
          <a:p>
            <a:pPr lvl="2"/>
            <a:r>
              <a:rPr lang="en-US" altLang="en-US" dirty="0"/>
              <a:t>Other signal sources </a:t>
            </a:r>
            <a:r>
              <a:rPr lang="en-US" altLang="en-US" dirty="0">
                <a:solidFill>
                  <a:srgbClr val="673BBA"/>
                </a:solidFill>
              </a:rPr>
              <a:t>vary </a:t>
            </a:r>
          </a:p>
          <a:p>
            <a:pPr lvl="2"/>
            <a:r>
              <a:rPr lang="en-US" altLang="en-US" dirty="0"/>
              <a:t>Signal strength varies as function of </a:t>
            </a:r>
            <a:r>
              <a:rPr lang="en-US" altLang="en-US" dirty="0">
                <a:solidFill>
                  <a:srgbClr val="673BBA"/>
                </a:solidFill>
              </a:rPr>
              <a:t>distance</a:t>
            </a:r>
            <a:r>
              <a:rPr lang="en-US" altLang="en-US" dirty="0"/>
              <a:t> from </a:t>
            </a:r>
            <a:r>
              <a:rPr lang="en-US" altLang="en-US" dirty="0">
                <a:solidFill>
                  <a:srgbClr val="673BBA"/>
                </a:solidFill>
              </a:rPr>
              <a:t>BS</a:t>
            </a:r>
            <a:r>
              <a:rPr lang="en-US" altLang="en-US" dirty="0"/>
              <a:t> </a:t>
            </a:r>
          </a:p>
          <a:p>
            <a:pPr lvl="2"/>
            <a:r>
              <a:rPr lang="en-US" altLang="en-US" dirty="0"/>
              <a:t>Signal strength varies </a:t>
            </a:r>
            <a:r>
              <a:rPr lang="en-US" altLang="en-US" dirty="0">
                <a:solidFill>
                  <a:srgbClr val="673BBA"/>
                </a:solidFill>
              </a:rPr>
              <a:t>dynamically</a:t>
            </a:r>
            <a:r>
              <a:rPr lang="en-US" altLang="en-US" dirty="0"/>
              <a:t> as mobile unit moves</a:t>
            </a:r>
          </a:p>
          <a:p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7966" y="1028564"/>
            <a:ext cx="4657643" cy="3193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350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Mobile Radio Propagation Effects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31180" y="863444"/>
            <a:ext cx="6203675" cy="55905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5430AA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5430AA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5430AA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5430AA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5430AA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altLang="en-US" b="1" dirty="0" smtClean="0"/>
              <a:t>Reflection</a:t>
            </a:r>
            <a:r>
              <a:rPr lang="en-IN" altLang="en-US" dirty="0" smtClean="0"/>
              <a:t>: </a:t>
            </a:r>
          </a:p>
          <a:p>
            <a:pPr lvl="1"/>
            <a:r>
              <a:rPr lang="en-IN" altLang="en-US" dirty="0" smtClean="0">
                <a:solidFill>
                  <a:srgbClr val="673BBA"/>
                </a:solidFill>
              </a:rPr>
              <a:t>Propagation</a:t>
            </a:r>
            <a:r>
              <a:rPr lang="en-IN" altLang="en-US" dirty="0" smtClean="0"/>
              <a:t> </a:t>
            </a:r>
            <a:r>
              <a:rPr lang="en-IN" altLang="en-US" dirty="0"/>
              <a:t>wave impinges on an object which is large as </a:t>
            </a:r>
            <a:r>
              <a:rPr lang="en-IN" altLang="en-US" dirty="0" smtClean="0"/>
              <a:t>compared </a:t>
            </a:r>
            <a:r>
              <a:rPr lang="en-IN" altLang="en-US" dirty="0"/>
              <a:t>to wavelength </a:t>
            </a:r>
            <a:endParaRPr lang="en-IN" altLang="en-US" dirty="0" smtClean="0"/>
          </a:p>
          <a:p>
            <a:pPr lvl="1"/>
            <a:r>
              <a:rPr lang="en-GB" altLang="en-US" dirty="0"/>
              <a:t>May have </a:t>
            </a:r>
            <a:r>
              <a:rPr lang="en-GB" altLang="en-US" dirty="0">
                <a:solidFill>
                  <a:srgbClr val="673BBA"/>
                </a:solidFill>
              </a:rPr>
              <a:t>phase shift </a:t>
            </a:r>
            <a:r>
              <a:rPr lang="en-GB" altLang="en-US" dirty="0"/>
              <a:t>from original</a:t>
            </a:r>
          </a:p>
          <a:p>
            <a:pPr lvl="1"/>
            <a:r>
              <a:rPr lang="en-GB" altLang="en-US" dirty="0"/>
              <a:t>May </a:t>
            </a:r>
            <a:r>
              <a:rPr lang="en-GB" altLang="en-US" dirty="0">
                <a:solidFill>
                  <a:srgbClr val="673BBA"/>
                </a:solidFill>
              </a:rPr>
              <a:t>cancel out </a:t>
            </a:r>
            <a:r>
              <a:rPr lang="en-GB" altLang="en-US" dirty="0"/>
              <a:t>original or increase it</a:t>
            </a:r>
          </a:p>
          <a:p>
            <a:pPr lvl="1"/>
            <a:r>
              <a:rPr lang="en-IN" altLang="en-US" dirty="0" smtClean="0">
                <a:solidFill>
                  <a:srgbClr val="673BBA"/>
                </a:solidFill>
              </a:rPr>
              <a:t>E.g. </a:t>
            </a:r>
            <a:r>
              <a:rPr lang="en-IN" altLang="en-US" dirty="0" smtClean="0"/>
              <a:t>surface </a:t>
            </a:r>
            <a:r>
              <a:rPr lang="en-IN" altLang="en-US" dirty="0"/>
              <a:t>of the Earth, buildings, walls, etc. </a:t>
            </a:r>
            <a:endParaRPr lang="en-IN" altLang="en-US" dirty="0" smtClean="0"/>
          </a:p>
          <a:p>
            <a:r>
              <a:rPr lang="en-IN" altLang="en-US" b="1" dirty="0"/>
              <a:t>Diffraction </a:t>
            </a:r>
          </a:p>
          <a:p>
            <a:pPr lvl="1"/>
            <a:r>
              <a:rPr lang="en-IN" altLang="en-US" dirty="0" smtClean="0">
                <a:solidFill>
                  <a:srgbClr val="673BBA"/>
                </a:solidFill>
              </a:rPr>
              <a:t>Radio </a:t>
            </a:r>
            <a:r>
              <a:rPr lang="en-IN" altLang="en-US" dirty="0">
                <a:solidFill>
                  <a:srgbClr val="673BBA"/>
                </a:solidFill>
              </a:rPr>
              <a:t>path </a:t>
            </a:r>
            <a:r>
              <a:rPr lang="en-IN" altLang="en-US" dirty="0"/>
              <a:t>between transmitter and receiver     </a:t>
            </a:r>
            <a:r>
              <a:rPr lang="en-IN" altLang="en-US" dirty="0" smtClean="0">
                <a:solidFill>
                  <a:srgbClr val="673BBA"/>
                </a:solidFill>
              </a:rPr>
              <a:t>obstructed</a:t>
            </a:r>
            <a:r>
              <a:rPr lang="en-IN" altLang="en-US" dirty="0" smtClean="0"/>
              <a:t> </a:t>
            </a:r>
            <a:r>
              <a:rPr lang="en-IN" altLang="en-US" dirty="0"/>
              <a:t>by surface with </a:t>
            </a:r>
            <a:r>
              <a:rPr lang="en-IN" altLang="en-US" dirty="0">
                <a:solidFill>
                  <a:srgbClr val="673BBA"/>
                </a:solidFill>
              </a:rPr>
              <a:t>sharp irregular edges </a:t>
            </a:r>
          </a:p>
          <a:p>
            <a:pPr lvl="1"/>
            <a:r>
              <a:rPr lang="en-IN" altLang="en-US" dirty="0" smtClean="0"/>
              <a:t>Waves </a:t>
            </a:r>
            <a:r>
              <a:rPr lang="en-IN" altLang="en-US" dirty="0">
                <a:solidFill>
                  <a:srgbClr val="673BBA"/>
                </a:solidFill>
              </a:rPr>
              <a:t>bend</a:t>
            </a:r>
            <a:r>
              <a:rPr lang="en-IN" altLang="en-US" dirty="0"/>
              <a:t> around the obstacle, even when </a:t>
            </a:r>
            <a:r>
              <a:rPr lang="en-IN" altLang="en-US" dirty="0">
                <a:solidFill>
                  <a:srgbClr val="673BBA"/>
                </a:solidFill>
              </a:rPr>
              <a:t>LOS</a:t>
            </a:r>
            <a:r>
              <a:rPr lang="en-IN" altLang="en-US" dirty="0"/>
              <a:t> (line of sight) </a:t>
            </a:r>
            <a:r>
              <a:rPr lang="en-IN" altLang="en-US" dirty="0" smtClean="0"/>
              <a:t>does </a:t>
            </a:r>
            <a:r>
              <a:rPr lang="en-IN" altLang="en-US" dirty="0"/>
              <a:t>not exist </a:t>
            </a:r>
          </a:p>
          <a:p>
            <a:r>
              <a:rPr lang="en-IN" altLang="en-US" b="1" dirty="0" smtClean="0"/>
              <a:t>Scattering </a:t>
            </a:r>
            <a:endParaRPr lang="en-IN" altLang="en-US" b="1" dirty="0"/>
          </a:p>
          <a:p>
            <a:pPr lvl="1"/>
            <a:r>
              <a:rPr lang="en-IN" altLang="en-US" dirty="0" smtClean="0"/>
              <a:t>Objects </a:t>
            </a:r>
            <a:r>
              <a:rPr lang="en-IN" altLang="en-US" dirty="0"/>
              <a:t>smaller than the wavelength of </a:t>
            </a:r>
            <a:r>
              <a:rPr lang="en-IN" altLang="en-US" dirty="0" smtClean="0"/>
              <a:t>the    propagation </a:t>
            </a:r>
            <a:r>
              <a:rPr lang="en-IN" altLang="en-US" dirty="0"/>
              <a:t>wave </a:t>
            </a:r>
            <a:endParaRPr lang="en-IN" altLang="en-US" dirty="0" smtClean="0"/>
          </a:p>
          <a:p>
            <a:pPr lvl="1"/>
            <a:r>
              <a:rPr lang="en-IN" altLang="en-US" dirty="0" smtClean="0"/>
              <a:t>e.g</a:t>
            </a:r>
            <a:r>
              <a:rPr lang="en-IN" altLang="en-US" dirty="0"/>
              <a:t>. foliage, street signs, lamp posts</a:t>
            </a:r>
            <a:endParaRPr lang="en-GB" alt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4855" y="4334481"/>
            <a:ext cx="5779884" cy="113997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4855" y="1010771"/>
            <a:ext cx="5038725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098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Mobile Radio Propagation Effects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0" y="863444"/>
            <a:ext cx="7543871" cy="5590565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>
                <a:solidFill>
                  <a:srgbClr val="673BBA"/>
                </a:solidFill>
              </a:rPr>
              <a:t>Fading</a:t>
            </a:r>
          </a:p>
          <a:p>
            <a:pPr marL="457200" lvl="1" indent="0">
              <a:buNone/>
            </a:pPr>
            <a:r>
              <a:rPr lang="en-US" dirty="0" smtClean="0"/>
              <a:t>In wireless communication signal fading o</a:t>
            </a:r>
            <a:r>
              <a:rPr lang="en-GB" altLang="en-US" dirty="0" err="1" smtClean="0"/>
              <a:t>ccurs</a:t>
            </a:r>
            <a:r>
              <a:rPr lang="en-GB" altLang="en-US" dirty="0" smtClean="0"/>
              <a:t> </a:t>
            </a:r>
            <a:r>
              <a:rPr lang="en-GB" altLang="en-US" dirty="0"/>
              <a:t>due to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altLang="en-US" dirty="0" smtClean="0">
                <a:solidFill>
                  <a:srgbClr val="673BBA"/>
                </a:solidFill>
              </a:rPr>
              <a:t>Time variation </a:t>
            </a:r>
            <a:r>
              <a:rPr lang="en-GB" altLang="en-US" dirty="0" smtClean="0"/>
              <a:t>of received signal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altLang="en-US" dirty="0" smtClean="0"/>
              <a:t>Caused </a:t>
            </a:r>
            <a:r>
              <a:rPr lang="en-GB" altLang="en-US" dirty="0"/>
              <a:t>by </a:t>
            </a:r>
            <a:r>
              <a:rPr lang="en-GB" altLang="en-US" dirty="0">
                <a:solidFill>
                  <a:srgbClr val="673BBA"/>
                </a:solidFill>
              </a:rPr>
              <a:t>changes</a:t>
            </a:r>
            <a:r>
              <a:rPr lang="en-GB" altLang="en-US" dirty="0"/>
              <a:t> in transmission path(s)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altLang="en-US" dirty="0" smtClean="0"/>
              <a:t>Atmospheric </a:t>
            </a:r>
            <a:r>
              <a:rPr lang="en-GB" altLang="en-US" dirty="0">
                <a:solidFill>
                  <a:srgbClr val="673BBA"/>
                </a:solidFill>
              </a:rPr>
              <a:t>conditions</a:t>
            </a:r>
            <a:r>
              <a:rPr lang="en-GB" altLang="en-US" dirty="0"/>
              <a:t> (rain)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altLang="en-US" dirty="0">
                <a:solidFill>
                  <a:srgbClr val="673BBA"/>
                </a:solidFill>
              </a:rPr>
              <a:t>Movement</a:t>
            </a:r>
            <a:r>
              <a:rPr lang="en-GB" altLang="en-US" dirty="0"/>
              <a:t> of (mobile unit) </a:t>
            </a:r>
            <a:r>
              <a:rPr lang="en-GB" altLang="en-US" dirty="0" smtClean="0"/>
              <a:t>antenna</a:t>
            </a:r>
            <a:endParaRPr lang="en-US" dirty="0" smtClean="0"/>
          </a:p>
          <a:p>
            <a:r>
              <a:rPr lang="en-US" b="1" dirty="0" smtClean="0"/>
              <a:t>Multipath effect</a:t>
            </a:r>
          </a:p>
          <a:p>
            <a:pPr lvl="1"/>
            <a:r>
              <a:rPr lang="en-US" dirty="0" smtClean="0"/>
              <a:t>It means signal travels from source may take </a:t>
            </a:r>
            <a:r>
              <a:rPr lang="en-US" dirty="0" smtClean="0">
                <a:solidFill>
                  <a:srgbClr val="673BBA"/>
                </a:solidFill>
              </a:rPr>
              <a:t>multiple path </a:t>
            </a:r>
            <a:r>
              <a:rPr lang="en-US" dirty="0" smtClean="0"/>
              <a:t>to reach destination.</a:t>
            </a:r>
          </a:p>
          <a:p>
            <a:pPr lvl="1"/>
            <a:r>
              <a:rPr lang="en-US" dirty="0" smtClean="0"/>
              <a:t>The signals receives at then receiver end is </a:t>
            </a:r>
            <a:r>
              <a:rPr lang="en-US" dirty="0" smtClean="0">
                <a:solidFill>
                  <a:srgbClr val="673BBA"/>
                </a:solidFill>
              </a:rPr>
              <a:t>sum of all multipath </a:t>
            </a:r>
            <a:r>
              <a:rPr lang="en-US" dirty="0" smtClean="0"/>
              <a:t>signals.</a:t>
            </a:r>
          </a:p>
          <a:p>
            <a:pPr lvl="1"/>
            <a:r>
              <a:rPr lang="en-US" dirty="0" smtClean="0"/>
              <a:t>It may leads to </a:t>
            </a:r>
            <a:r>
              <a:rPr lang="en-US" dirty="0" smtClean="0">
                <a:solidFill>
                  <a:srgbClr val="673BBA"/>
                </a:solidFill>
              </a:rPr>
              <a:t>phase difference </a:t>
            </a:r>
            <a:r>
              <a:rPr lang="en-US" dirty="0" smtClean="0"/>
              <a:t>due to comparatively longer and shorter path of traversal in multipath effect.</a:t>
            </a:r>
            <a:endParaRPr lang="en-IN" dirty="0"/>
          </a:p>
        </p:txBody>
      </p:sp>
      <p:pic>
        <p:nvPicPr>
          <p:cNvPr id="3074" name="Picture 2" descr="Radio Propagation Concepts - YateBT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9077" y="711201"/>
            <a:ext cx="3785926" cy="2551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0344" y="3262314"/>
            <a:ext cx="3302046" cy="3191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468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Principles of Cellular Networks</a:t>
            </a:r>
          </a:p>
        </p:txBody>
      </p:sp>
      <p:sp>
        <p:nvSpPr>
          <p:cNvPr id="7" name="Rectangle 6"/>
          <p:cNvSpPr/>
          <p:nvPr/>
        </p:nvSpPr>
        <p:spPr>
          <a:xfrm>
            <a:off x="7920507" y="3232597"/>
            <a:ext cx="4271493" cy="10174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131180" y="863444"/>
            <a:ext cx="7609023" cy="5590565"/>
          </a:xfrm>
        </p:spPr>
        <p:txBody>
          <a:bodyPr/>
          <a:lstStyle/>
          <a:p>
            <a:r>
              <a:rPr lang="en-US" b="1" dirty="0" smtClean="0"/>
              <a:t>Cellular technology</a:t>
            </a:r>
            <a:r>
              <a:rPr lang="en-US" dirty="0" smtClean="0"/>
              <a:t> is the </a:t>
            </a:r>
            <a:r>
              <a:rPr lang="en-US" dirty="0" smtClean="0">
                <a:solidFill>
                  <a:srgbClr val="5430AA"/>
                </a:solidFill>
              </a:rPr>
              <a:t>foundation</a:t>
            </a:r>
            <a:r>
              <a:rPr lang="en-US" dirty="0" smtClean="0"/>
              <a:t> of Mobile Wireless Communications.</a:t>
            </a:r>
          </a:p>
          <a:p>
            <a:r>
              <a:rPr lang="en-US" dirty="0" smtClean="0"/>
              <a:t>It support the users in </a:t>
            </a:r>
            <a:r>
              <a:rPr lang="en-US" dirty="0" smtClean="0">
                <a:solidFill>
                  <a:srgbClr val="5430AA"/>
                </a:solidFill>
              </a:rPr>
              <a:t>location</a:t>
            </a:r>
            <a:r>
              <a:rPr lang="en-US" dirty="0" smtClean="0"/>
              <a:t> that are not easily served by </a:t>
            </a:r>
            <a:r>
              <a:rPr lang="en-US" dirty="0" smtClean="0">
                <a:solidFill>
                  <a:srgbClr val="5430AA"/>
                </a:solidFill>
              </a:rPr>
              <a:t>wired</a:t>
            </a:r>
            <a:r>
              <a:rPr lang="en-US" dirty="0" smtClean="0"/>
              <a:t> networks.</a:t>
            </a:r>
          </a:p>
          <a:p>
            <a:r>
              <a:rPr lang="en-IN" dirty="0"/>
              <a:t>Cellular network is an </a:t>
            </a:r>
            <a:r>
              <a:rPr lang="en-IN" dirty="0">
                <a:solidFill>
                  <a:srgbClr val="5430AA"/>
                </a:solidFill>
              </a:rPr>
              <a:t>underlying</a:t>
            </a:r>
            <a:r>
              <a:rPr lang="en-IN" dirty="0"/>
              <a:t> technology for mobile phones, personal communication systems, wireless networking etc. </a:t>
            </a:r>
            <a:endParaRPr lang="en-IN" dirty="0" smtClean="0"/>
          </a:p>
          <a:p>
            <a:r>
              <a:rPr lang="en-IN" dirty="0" smtClean="0"/>
              <a:t>The </a:t>
            </a:r>
            <a:r>
              <a:rPr lang="en-IN" dirty="0"/>
              <a:t>technology is developed for </a:t>
            </a:r>
            <a:r>
              <a:rPr lang="en-IN" dirty="0">
                <a:solidFill>
                  <a:srgbClr val="5430AA"/>
                </a:solidFill>
              </a:rPr>
              <a:t>mobile radio telephone </a:t>
            </a:r>
            <a:r>
              <a:rPr lang="en-IN" dirty="0"/>
              <a:t>to </a:t>
            </a:r>
            <a:r>
              <a:rPr lang="en-IN" dirty="0">
                <a:solidFill>
                  <a:srgbClr val="5430AA"/>
                </a:solidFill>
              </a:rPr>
              <a:t>replace</a:t>
            </a:r>
            <a:r>
              <a:rPr lang="en-IN" dirty="0"/>
              <a:t> high power transmitter/receiver </a:t>
            </a:r>
            <a:r>
              <a:rPr lang="en-IN" dirty="0" smtClean="0"/>
              <a:t>systems with </a:t>
            </a:r>
            <a:r>
              <a:rPr lang="en-IN" dirty="0" smtClean="0">
                <a:solidFill>
                  <a:srgbClr val="5430AA"/>
                </a:solidFill>
              </a:rPr>
              <a:t>low power</a:t>
            </a:r>
            <a:r>
              <a:rPr lang="en-IN" dirty="0" smtClean="0"/>
              <a:t> </a:t>
            </a:r>
            <a:r>
              <a:rPr lang="en-IN" dirty="0"/>
              <a:t>transmitter/receiver</a:t>
            </a:r>
            <a:r>
              <a:rPr lang="en-IN" dirty="0" smtClean="0"/>
              <a:t>. </a:t>
            </a:r>
          </a:p>
          <a:p>
            <a:r>
              <a:rPr lang="en-IN" dirty="0" smtClean="0"/>
              <a:t>Cellular </a:t>
            </a:r>
            <a:r>
              <a:rPr lang="en-IN" dirty="0"/>
              <a:t>networks use </a:t>
            </a:r>
            <a:r>
              <a:rPr lang="en-IN" dirty="0" smtClean="0">
                <a:solidFill>
                  <a:srgbClr val="5430AA"/>
                </a:solidFill>
              </a:rPr>
              <a:t>low</a:t>
            </a:r>
            <a:r>
              <a:rPr lang="en-IN" dirty="0" smtClean="0"/>
              <a:t> </a:t>
            </a:r>
            <a:r>
              <a:rPr lang="en-IN" dirty="0"/>
              <a:t>power, </a:t>
            </a:r>
            <a:r>
              <a:rPr lang="en-IN" dirty="0">
                <a:solidFill>
                  <a:srgbClr val="5430AA"/>
                </a:solidFill>
              </a:rPr>
              <a:t>shorter</a:t>
            </a:r>
            <a:r>
              <a:rPr lang="en-IN" dirty="0"/>
              <a:t> range and </a:t>
            </a:r>
            <a:r>
              <a:rPr lang="en-IN" dirty="0">
                <a:solidFill>
                  <a:srgbClr val="5430AA"/>
                </a:solidFill>
              </a:rPr>
              <a:t>more</a:t>
            </a:r>
            <a:r>
              <a:rPr lang="en-IN" dirty="0"/>
              <a:t> </a:t>
            </a:r>
            <a:r>
              <a:rPr lang="en-IN" dirty="0">
                <a:solidFill>
                  <a:srgbClr val="5430AA"/>
                </a:solidFill>
              </a:rPr>
              <a:t>transmitters</a:t>
            </a:r>
            <a:r>
              <a:rPr lang="en-IN" dirty="0"/>
              <a:t> for data transmission.</a:t>
            </a:r>
          </a:p>
        </p:txBody>
      </p:sp>
      <p:pic>
        <p:nvPicPr>
          <p:cNvPr id="10" name="Content Placeholder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203" y="863443"/>
            <a:ext cx="4441460" cy="2498321"/>
          </a:xfrm>
          <a:prstGeom prst="rect">
            <a:avLst/>
          </a:prstGeom>
        </p:spPr>
      </p:pic>
      <p:pic>
        <p:nvPicPr>
          <p:cNvPr id="3074" name="Picture 2" descr="Wireless Communication concepts | OurEducat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4684" y="3887809"/>
            <a:ext cx="2243138" cy="181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7920507" y="2969575"/>
            <a:ext cx="4271493" cy="6552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5276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Types of Fading</a:t>
            </a:r>
            <a:endParaRPr lang="en-IN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82098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dirty="0"/>
              <a:t>Types of Fading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0" y="863444"/>
            <a:ext cx="7470623" cy="5590565"/>
          </a:xfrm>
        </p:spPr>
        <p:txBody>
          <a:bodyPr/>
          <a:lstStyle/>
          <a:p>
            <a:r>
              <a:rPr lang="en-GB" altLang="en-US" b="1" dirty="0"/>
              <a:t>Fast fading</a:t>
            </a:r>
          </a:p>
          <a:p>
            <a:pPr lvl="1"/>
            <a:r>
              <a:rPr lang="en-GB" altLang="en-US" dirty="0">
                <a:solidFill>
                  <a:srgbClr val="673BBA"/>
                </a:solidFill>
              </a:rPr>
              <a:t>Rapid</a:t>
            </a:r>
            <a:r>
              <a:rPr lang="en-GB" altLang="en-US" dirty="0"/>
              <a:t> changes in strength over </a:t>
            </a:r>
            <a:r>
              <a:rPr lang="en-GB" altLang="en-US" dirty="0">
                <a:solidFill>
                  <a:srgbClr val="673BBA"/>
                </a:solidFill>
              </a:rPr>
              <a:t>distances</a:t>
            </a:r>
            <a:r>
              <a:rPr lang="en-GB" altLang="en-US" dirty="0"/>
              <a:t> about half wavelength</a:t>
            </a:r>
          </a:p>
          <a:p>
            <a:r>
              <a:rPr lang="en-GB" altLang="en-US" b="1" dirty="0" smtClean="0"/>
              <a:t>Slow </a:t>
            </a:r>
            <a:r>
              <a:rPr lang="en-GB" altLang="en-US" b="1" dirty="0"/>
              <a:t>fading</a:t>
            </a:r>
          </a:p>
          <a:p>
            <a:pPr lvl="1"/>
            <a:r>
              <a:rPr lang="en-GB" altLang="en-US" dirty="0">
                <a:solidFill>
                  <a:srgbClr val="673BBA"/>
                </a:solidFill>
              </a:rPr>
              <a:t>Slower</a:t>
            </a:r>
            <a:r>
              <a:rPr lang="en-GB" altLang="en-US" dirty="0"/>
              <a:t> changes due to user passing different height buildings, gaps in buildings etc.</a:t>
            </a:r>
          </a:p>
          <a:p>
            <a:pPr lvl="1"/>
            <a:r>
              <a:rPr lang="en-GB" altLang="en-US" dirty="0"/>
              <a:t>Over longer distances than fast fading</a:t>
            </a:r>
          </a:p>
          <a:p>
            <a:r>
              <a:rPr lang="en-GB" altLang="en-US" b="1" dirty="0"/>
              <a:t>Flat fading</a:t>
            </a:r>
          </a:p>
          <a:p>
            <a:pPr lvl="1"/>
            <a:r>
              <a:rPr lang="en-GB" altLang="en-US" dirty="0"/>
              <a:t>Nonselective</a:t>
            </a:r>
          </a:p>
          <a:p>
            <a:pPr lvl="1"/>
            <a:r>
              <a:rPr lang="en-GB" altLang="en-US" dirty="0">
                <a:solidFill>
                  <a:srgbClr val="673BBA"/>
                </a:solidFill>
              </a:rPr>
              <a:t>Affects</a:t>
            </a:r>
            <a:r>
              <a:rPr lang="en-GB" altLang="en-US" dirty="0"/>
              <a:t> all frequencies in </a:t>
            </a:r>
            <a:r>
              <a:rPr lang="en-GB" altLang="en-US" dirty="0">
                <a:solidFill>
                  <a:srgbClr val="673BBA"/>
                </a:solidFill>
              </a:rPr>
              <a:t>same</a:t>
            </a:r>
            <a:r>
              <a:rPr lang="en-GB" altLang="en-US" dirty="0"/>
              <a:t> proportion</a:t>
            </a:r>
          </a:p>
          <a:p>
            <a:r>
              <a:rPr lang="en-GB" altLang="en-US" b="1" dirty="0"/>
              <a:t>Selective fading</a:t>
            </a:r>
          </a:p>
          <a:p>
            <a:pPr lvl="1"/>
            <a:r>
              <a:rPr lang="en-GB" altLang="en-US" dirty="0"/>
              <a:t>Different frequency components affected </a:t>
            </a:r>
            <a:r>
              <a:rPr lang="en-GB" altLang="en-US" dirty="0">
                <a:solidFill>
                  <a:srgbClr val="673BBA"/>
                </a:solidFill>
              </a:rPr>
              <a:t>differently</a:t>
            </a:r>
          </a:p>
          <a:p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6124" y="1010788"/>
            <a:ext cx="4735876" cy="277427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4299" y="3841496"/>
            <a:ext cx="3819525" cy="9334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8525" y="3510784"/>
            <a:ext cx="4943475" cy="294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939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6" name="Picture 4" descr="The Evolution of Mobile Communications: 1G to 5G - YouTube"/>
          <p:cNvPicPr>
            <a:picLocks noChangeAspect="1" noChangeArrowheads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9359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First Generation Analog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6872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11200"/>
          </a:xfrm>
        </p:spPr>
        <p:txBody>
          <a:bodyPr/>
          <a:lstStyle/>
          <a:p>
            <a:r>
              <a:rPr lang="en-IN" dirty="0" smtClean="0"/>
              <a:t>First Generation </a:t>
            </a:r>
            <a:r>
              <a:rPr lang="en-IN" dirty="0"/>
              <a:t>Analog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3444"/>
            <a:ext cx="9038578" cy="5590565"/>
          </a:xfrm>
        </p:spPr>
        <p:txBody>
          <a:bodyPr/>
          <a:lstStyle/>
          <a:p>
            <a:r>
              <a:rPr lang="en-US" dirty="0" smtClean="0"/>
              <a:t>Refers to </a:t>
            </a:r>
            <a:r>
              <a:rPr lang="en-US" dirty="0" smtClean="0">
                <a:solidFill>
                  <a:srgbClr val="673BBA"/>
                </a:solidFill>
              </a:rPr>
              <a:t>1G</a:t>
            </a:r>
            <a:r>
              <a:rPr lang="en-US" dirty="0" smtClean="0"/>
              <a:t> (</a:t>
            </a:r>
            <a:r>
              <a:rPr lang="en-IN" dirty="0"/>
              <a:t>first generation </a:t>
            </a:r>
            <a:r>
              <a:rPr lang="en-IN" dirty="0" smtClean="0"/>
              <a:t>of wireless cellular technology mobile telecommunications)</a:t>
            </a:r>
          </a:p>
          <a:p>
            <a:r>
              <a:rPr lang="en-US" dirty="0" smtClean="0"/>
              <a:t>Uses </a:t>
            </a:r>
            <a:r>
              <a:rPr lang="en-US" dirty="0" smtClean="0">
                <a:solidFill>
                  <a:srgbClr val="673BBA"/>
                </a:solidFill>
              </a:rPr>
              <a:t>analog</a:t>
            </a:r>
            <a:r>
              <a:rPr lang="en-US" dirty="0" smtClean="0"/>
              <a:t> radio signals </a:t>
            </a:r>
          </a:p>
          <a:p>
            <a:r>
              <a:rPr lang="en-US" dirty="0" smtClean="0"/>
              <a:t>Provides basic </a:t>
            </a:r>
            <a:r>
              <a:rPr lang="en-US" dirty="0" smtClean="0">
                <a:solidFill>
                  <a:srgbClr val="673BBA"/>
                </a:solidFill>
              </a:rPr>
              <a:t>voice service</a:t>
            </a:r>
          </a:p>
          <a:p>
            <a:r>
              <a:rPr lang="en-IN" dirty="0"/>
              <a:t>Nippon Telephone and Telegraph (NTT) in Tokyo started the first commercial </a:t>
            </a:r>
            <a:r>
              <a:rPr lang="en-IN" dirty="0" err="1"/>
              <a:t>analog</a:t>
            </a:r>
            <a:r>
              <a:rPr lang="en-IN" dirty="0"/>
              <a:t> cellular </a:t>
            </a:r>
            <a:r>
              <a:rPr lang="en-IN" dirty="0" smtClean="0"/>
              <a:t>system in </a:t>
            </a:r>
            <a:r>
              <a:rPr lang="en-IN" dirty="0" smtClean="0">
                <a:solidFill>
                  <a:srgbClr val="673BBA"/>
                </a:solidFill>
              </a:rPr>
              <a:t>December 1979</a:t>
            </a:r>
          </a:p>
          <a:p>
            <a:r>
              <a:rPr lang="en-US" dirty="0" smtClean="0"/>
              <a:t>Transmission speed was very low (</a:t>
            </a:r>
            <a:r>
              <a:rPr lang="en-US" dirty="0" smtClean="0">
                <a:solidFill>
                  <a:srgbClr val="673BBA"/>
                </a:solidFill>
              </a:rPr>
              <a:t>1-2Kbps</a:t>
            </a:r>
            <a:r>
              <a:rPr lang="en-US" dirty="0" smtClean="0"/>
              <a:t>).</a:t>
            </a:r>
          </a:p>
          <a:p>
            <a:r>
              <a:rPr lang="en-US" dirty="0" smtClean="0"/>
              <a:t>Each phone contained</a:t>
            </a:r>
          </a:p>
          <a:p>
            <a:pPr lvl="1"/>
            <a:r>
              <a:rPr lang="en-US" dirty="0" smtClean="0">
                <a:solidFill>
                  <a:srgbClr val="673BBA"/>
                </a:solidFill>
              </a:rPr>
              <a:t>32-bit</a:t>
            </a:r>
            <a:r>
              <a:rPr lang="en-US" dirty="0" smtClean="0"/>
              <a:t> serial number</a:t>
            </a:r>
          </a:p>
          <a:p>
            <a:pPr lvl="1"/>
            <a:r>
              <a:rPr lang="en-US" dirty="0" smtClean="0">
                <a:solidFill>
                  <a:srgbClr val="673BBA"/>
                </a:solidFill>
              </a:rPr>
              <a:t>10</a:t>
            </a:r>
            <a:r>
              <a:rPr lang="en-US" dirty="0" smtClean="0"/>
              <a:t> digit phone number in its PROM</a:t>
            </a:r>
          </a:p>
          <a:p>
            <a:r>
              <a:rPr lang="en-US" dirty="0" smtClean="0"/>
              <a:t>The </a:t>
            </a:r>
            <a:r>
              <a:rPr lang="en-US" dirty="0" smtClean="0">
                <a:solidFill>
                  <a:srgbClr val="673BBA"/>
                </a:solidFill>
              </a:rPr>
              <a:t>pivotal idea </a:t>
            </a:r>
            <a:r>
              <a:rPr lang="en-US" dirty="0" smtClean="0"/>
              <a:t>behind 1G Cellular network was that the geographical area is divided among cells</a:t>
            </a:r>
          </a:p>
          <a:p>
            <a:pPr lvl="1"/>
            <a:r>
              <a:rPr lang="en-US" dirty="0" smtClean="0"/>
              <a:t>Each cell served by </a:t>
            </a:r>
            <a:r>
              <a:rPr lang="en-US" dirty="0" smtClean="0">
                <a:solidFill>
                  <a:srgbClr val="673BBA"/>
                </a:solidFill>
              </a:rPr>
              <a:t>base station </a:t>
            </a:r>
          </a:p>
          <a:p>
            <a:pPr marL="457200" lvl="1" indent="0">
              <a:buNone/>
            </a:pPr>
            <a:endParaRPr lang="en-US" dirty="0" smtClean="0"/>
          </a:p>
          <a:p>
            <a:endParaRPr lang="en-US" dirty="0" smtClean="0"/>
          </a:p>
          <a:p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9930" y="78704"/>
            <a:ext cx="553791" cy="55379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201" y="1060695"/>
            <a:ext cx="2543175" cy="18002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0238" y="1678565"/>
            <a:ext cx="1508891" cy="373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45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First Generation Analog: </a:t>
            </a:r>
            <a:r>
              <a:rPr lang="en-GB" altLang="en-US" dirty="0" smtClean="0"/>
              <a:t>Call </a:t>
            </a:r>
            <a:r>
              <a:rPr lang="en-GB" altLang="en-US" dirty="0"/>
              <a:t>Sequence</a:t>
            </a:r>
            <a:endParaRPr lang="en-IN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31180" y="863444"/>
            <a:ext cx="9531435" cy="5701129"/>
          </a:xfrm>
        </p:spPr>
        <p:txBody>
          <a:bodyPr/>
          <a:lstStyle/>
          <a:p>
            <a:pPr marL="457200" indent="-457200">
              <a:buFontTx/>
              <a:buAutoNum type="arabicPeriod"/>
            </a:pPr>
            <a:r>
              <a:rPr lang="en-US" altLang="en-US" dirty="0"/>
              <a:t>Subscriber </a:t>
            </a:r>
            <a:r>
              <a:rPr lang="en-US" altLang="en-US" dirty="0">
                <a:solidFill>
                  <a:srgbClr val="673BBA"/>
                </a:solidFill>
              </a:rPr>
              <a:t>initiates</a:t>
            </a:r>
            <a:r>
              <a:rPr lang="en-US" altLang="en-US" dirty="0"/>
              <a:t> call by keying in number and presses send</a:t>
            </a:r>
          </a:p>
          <a:p>
            <a:pPr marL="457200" indent="-457200">
              <a:buFontTx/>
              <a:buAutoNum type="arabicPeriod"/>
            </a:pPr>
            <a:r>
              <a:rPr lang="en-US" altLang="en-US" dirty="0">
                <a:solidFill>
                  <a:srgbClr val="673BBA"/>
                </a:solidFill>
              </a:rPr>
              <a:t>MTSO</a:t>
            </a:r>
            <a:r>
              <a:rPr lang="en-US" altLang="en-US" dirty="0"/>
              <a:t> validates telephone number and checks user authorized to place </a:t>
            </a:r>
            <a:r>
              <a:rPr lang="en-US" altLang="en-US" dirty="0" smtClean="0"/>
              <a:t>call</a:t>
            </a:r>
          </a:p>
          <a:p>
            <a:pPr marL="1001712" lvl="1" indent="-457200"/>
            <a:r>
              <a:rPr lang="en-US" altLang="en-US" dirty="0" smtClean="0"/>
              <a:t>Some </a:t>
            </a:r>
            <a:r>
              <a:rPr lang="en-US" altLang="en-US" dirty="0"/>
              <a:t>service providers require a </a:t>
            </a:r>
            <a:r>
              <a:rPr lang="en-US" altLang="en-US" dirty="0">
                <a:solidFill>
                  <a:srgbClr val="673BBA"/>
                </a:solidFill>
              </a:rPr>
              <a:t>PIN</a:t>
            </a:r>
            <a:r>
              <a:rPr lang="en-US" altLang="en-US" dirty="0"/>
              <a:t> to counter theft</a:t>
            </a:r>
          </a:p>
          <a:p>
            <a:pPr marL="457200" indent="-457200">
              <a:buFontTx/>
              <a:buAutoNum type="arabicPeriod"/>
            </a:pPr>
            <a:r>
              <a:rPr lang="en-US" altLang="en-US" dirty="0">
                <a:solidFill>
                  <a:srgbClr val="673BBA"/>
                </a:solidFill>
              </a:rPr>
              <a:t>MTSO</a:t>
            </a:r>
            <a:r>
              <a:rPr lang="en-US" altLang="en-US" dirty="0"/>
              <a:t> issues </a:t>
            </a:r>
            <a:r>
              <a:rPr lang="en-US" altLang="en-US" dirty="0">
                <a:solidFill>
                  <a:srgbClr val="673BBA"/>
                </a:solidFill>
              </a:rPr>
              <a:t>message</a:t>
            </a:r>
            <a:r>
              <a:rPr lang="en-US" altLang="en-US" dirty="0"/>
              <a:t> to user's phone indicating traffic channels to use</a:t>
            </a:r>
          </a:p>
          <a:p>
            <a:pPr marL="457200" indent="-457200">
              <a:buFontTx/>
              <a:buAutoNum type="arabicPeriod"/>
            </a:pPr>
            <a:r>
              <a:rPr lang="en-US" altLang="en-US" dirty="0"/>
              <a:t>MTSO sends </a:t>
            </a:r>
            <a:r>
              <a:rPr lang="en-US" altLang="en-US" dirty="0">
                <a:solidFill>
                  <a:srgbClr val="673BBA"/>
                </a:solidFill>
              </a:rPr>
              <a:t>ringing signal </a:t>
            </a:r>
            <a:r>
              <a:rPr lang="en-US" altLang="en-US" dirty="0"/>
              <a:t>to called party</a:t>
            </a:r>
          </a:p>
          <a:p>
            <a:pPr lvl="1"/>
            <a:r>
              <a:rPr lang="en-US" altLang="en-US" dirty="0"/>
              <a:t>All operations, 2 through 4, occur within </a:t>
            </a:r>
            <a:r>
              <a:rPr lang="en-US" altLang="en-US" dirty="0" smtClean="0"/>
              <a:t>10s </a:t>
            </a:r>
            <a:r>
              <a:rPr lang="en-US" altLang="en-US" dirty="0"/>
              <a:t>of initiating call</a:t>
            </a:r>
          </a:p>
          <a:p>
            <a:pPr marL="457200" indent="-457200">
              <a:buFontTx/>
              <a:buAutoNum type="arabicPeriod"/>
            </a:pPr>
            <a:r>
              <a:rPr lang="en-US" altLang="en-US" dirty="0"/>
              <a:t>When called party answers, MTSO establishes </a:t>
            </a:r>
            <a:r>
              <a:rPr lang="en-US" altLang="en-US" dirty="0">
                <a:solidFill>
                  <a:srgbClr val="673BBA"/>
                </a:solidFill>
              </a:rPr>
              <a:t>circuit</a:t>
            </a:r>
            <a:r>
              <a:rPr lang="en-US" altLang="en-US" dirty="0"/>
              <a:t> and </a:t>
            </a:r>
            <a:r>
              <a:rPr lang="en-US" altLang="en-US" dirty="0">
                <a:solidFill>
                  <a:srgbClr val="673BBA"/>
                </a:solidFill>
              </a:rPr>
              <a:t>initiates</a:t>
            </a:r>
            <a:r>
              <a:rPr lang="en-US" altLang="en-US" dirty="0"/>
              <a:t> billing information</a:t>
            </a:r>
          </a:p>
          <a:p>
            <a:pPr marL="457200" indent="-457200">
              <a:buFontTx/>
              <a:buAutoNum type="arabicPeriod"/>
            </a:pPr>
            <a:r>
              <a:rPr lang="en-US" altLang="en-US" dirty="0"/>
              <a:t>When one party hangs up MTSO </a:t>
            </a:r>
            <a:r>
              <a:rPr lang="en-US" altLang="en-US" dirty="0">
                <a:solidFill>
                  <a:srgbClr val="673BBA"/>
                </a:solidFill>
              </a:rPr>
              <a:t>releases</a:t>
            </a:r>
            <a:r>
              <a:rPr lang="en-US" altLang="en-US" dirty="0"/>
              <a:t> circuit, </a:t>
            </a:r>
            <a:r>
              <a:rPr lang="en-US" altLang="en-US" dirty="0">
                <a:solidFill>
                  <a:srgbClr val="673BBA"/>
                </a:solidFill>
              </a:rPr>
              <a:t>frees </a:t>
            </a:r>
            <a:r>
              <a:rPr lang="en-US" altLang="en-US" dirty="0"/>
              <a:t>radio channels, and completes </a:t>
            </a:r>
            <a:r>
              <a:rPr lang="en-US" altLang="en-US" dirty="0">
                <a:solidFill>
                  <a:srgbClr val="673BBA"/>
                </a:solidFill>
              </a:rPr>
              <a:t>billing</a:t>
            </a:r>
            <a:r>
              <a:rPr lang="en-US" altLang="en-US" dirty="0"/>
              <a:t> information</a:t>
            </a:r>
          </a:p>
          <a:p>
            <a:pPr marL="457200" indent="-457200">
              <a:buFontTx/>
              <a:buAutoNum type="arabicPeriod"/>
            </a:pPr>
            <a:endParaRPr lang="en-GB" altLang="en-US" dirty="0"/>
          </a:p>
          <a:p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201" y="1060695"/>
            <a:ext cx="2543175" cy="1800225"/>
          </a:xfrm>
          <a:prstGeom prst="rect">
            <a:avLst/>
          </a:prstGeom>
        </p:spPr>
      </p:pic>
      <p:pic>
        <p:nvPicPr>
          <p:cNvPr id="7170" name="Picture 2" descr="Cell Phone Signal Booster or Amplifier or Repeater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6585" y="4791619"/>
            <a:ext cx="5264235" cy="1662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9733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First Generation Analog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Features</a:t>
            </a:r>
          </a:p>
          <a:p>
            <a:pPr lvl="1"/>
            <a:r>
              <a:rPr lang="en-US" dirty="0" smtClean="0"/>
              <a:t>Channel Bandwidth: </a:t>
            </a:r>
            <a:r>
              <a:rPr lang="en-US" dirty="0" smtClean="0">
                <a:solidFill>
                  <a:srgbClr val="673BBA"/>
                </a:solidFill>
              </a:rPr>
              <a:t>30kHz</a:t>
            </a:r>
          </a:p>
          <a:p>
            <a:pPr lvl="1"/>
            <a:r>
              <a:rPr lang="en-US" dirty="0" smtClean="0"/>
              <a:t>Data transmission rate: </a:t>
            </a:r>
            <a:r>
              <a:rPr lang="en-US" dirty="0" smtClean="0">
                <a:solidFill>
                  <a:srgbClr val="673BBA"/>
                </a:solidFill>
              </a:rPr>
              <a:t>1-2kbps</a:t>
            </a:r>
          </a:p>
          <a:p>
            <a:pPr lvl="1"/>
            <a:r>
              <a:rPr lang="en-US" dirty="0" smtClean="0"/>
              <a:t>No. of control channel: </a:t>
            </a:r>
            <a:r>
              <a:rPr lang="en-US" dirty="0" smtClean="0">
                <a:solidFill>
                  <a:srgbClr val="673BBA"/>
                </a:solidFill>
              </a:rPr>
              <a:t>42</a:t>
            </a:r>
          </a:p>
          <a:p>
            <a:pPr lvl="1"/>
            <a:r>
              <a:rPr lang="en-US" dirty="0" smtClean="0"/>
              <a:t>No. of voice channel: </a:t>
            </a:r>
            <a:r>
              <a:rPr lang="en-US" dirty="0" smtClean="0">
                <a:solidFill>
                  <a:srgbClr val="673BBA"/>
                </a:solidFill>
              </a:rPr>
              <a:t>790</a:t>
            </a:r>
          </a:p>
          <a:p>
            <a:pPr lvl="1"/>
            <a:r>
              <a:rPr lang="en-US" dirty="0" smtClean="0"/>
              <a:t>Cell radius: </a:t>
            </a:r>
            <a:r>
              <a:rPr lang="en-US" dirty="0" smtClean="0">
                <a:solidFill>
                  <a:srgbClr val="673BBA"/>
                </a:solidFill>
              </a:rPr>
              <a:t>2-20km</a:t>
            </a:r>
          </a:p>
          <a:p>
            <a:pPr lvl="1"/>
            <a:r>
              <a:rPr lang="en-US" dirty="0" smtClean="0"/>
              <a:t>Modulation-voice channel: </a:t>
            </a:r>
            <a:r>
              <a:rPr lang="en-US" dirty="0" smtClean="0">
                <a:solidFill>
                  <a:srgbClr val="673BBA"/>
                </a:solidFill>
              </a:rPr>
              <a:t>FM</a:t>
            </a:r>
            <a:r>
              <a:rPr lang="en-US" dirty="0" smtClean="0"/>
              <a:t> (Frequency Modulation)</a:t>
            </a:r>
          </a:p>
          <a:p>
            <a:pPr lvl="1"/>
            <a:r>
              <a:rPr lang="en-US" dirty="0" smtClean="0"/>
              <a:t>Modulation-control </a:t>
            </a:r>
            <a:r>
              <a:rPr lang="en-US" dirty="0"/>
              <a:t>channel</a:t>
            </a:r>
            <a:r>
              <a:rPr lang="en-US" dirty="0" smtClean="0"/>
              <a:t>: </a:t>
            </a:r>
            <a:r>
              <a:rPr lang="en-US" dirty="0" smtClean="0">
                <a:solidFill>
                  <a:srgbClr val="673BBA"/>
                </a:solidFill>
              </a:rPr>
              <a:t>FSK</a:t>
            </a:r>
          </a:p>
          <a:p>
            <a:pPr lvl="1"/>
            <a:r>
              <a:rPr lang="en-US" dirty="0" smtClean="0">
                <a:solidFill>
                  <a:srgbClr val="673BBA"/>
                </a:solidFill>
              </a:rPr>
              <a:t>Circuit</a:t>
            </a:r>
            <a:r>
              <a:rPr lang="en-US" dirty="0" smtClean="0"/>
              <a:t> switching</a:t>
            </a:r>
          </a:p>
          <a:p>
            <a:pPr lvl="0"/>
            <a:r>
              <a:rPr lang="en-US" dirty="0" smtClean="0">
                <a:solidFill>
                  <a:srgbClr val="212121"/>
                </a:solidFill>
              </a:rPr>
              <a:t>Limitations</a:t>
            </a:r>
          </a:p>
          <a:p>
            <a:pPr lvl="1"/>
            <a:r>
              <a:rPr lang="en-US" dirty="0" smtClean="0">
                <a:solidFill>
                  <a:srgbClr val="212121"/>
                </a:solidFill>
              </a:rPr>
              <a:t>Limited capacity:</a:t>
            </a:r>
            <a:r>
              <a:rPr lang="en-US" dirty="0" smtClean="0">
                <a:solidFill>
                  <a:srgbClr val="673BBA"/>
                </a:solidFill>
              </a:rPr>
              <a:t>1-2kbps</a:t>
            </a:r>
          </a:p>
          <a:p>
            <a:pPr lvl="1"/>
            <a:r>
              <a:rPr lang="en-US" dirty="0" smtClean="0">
                <a:solidFill>
                  <a:srgbClr val="212121"/>
                </a:solidFill>
              </a:rPr>
              <a:t>Lack of privacy- </a:t>
            </a:r>
            <a:r>
              <a:rPr lang="en-US" dirty="0" smtClean="0">
                <a:solidFill>
                  <a:srgbClr val="673BBA"/>
                </a:solidFill>
              </a:rPr>
              <a:t>No encryption</a:t>
            </a:r>
          </a:p>
          <a:p>
            <a:pPr lvl="1"/>
            <a:r>
              <a:rPr lang="en-US" dirty="0" smtClean="0">
                <a:solidFill>
                  <a:srgbClr val="673BBA"/>
                </a:solidFill>
              </a:rPr>
              <a:t>Poor</a:t>
            </a:r>
            <a:r>
              <a:rPr lang="en-US" dirty="0" smtClean="0">
                <a:solidFill>
                  <a:srgbClr val="212121"/>
                </a:solidFill>
              </a:rPr>
              <a:t> sound quality</a:t>
            </a:r>
          </a:p>
          <a:p>
            <a:pPr lvl="1"/>
            <a:r>
              <a:rPr lang="en-US" dirty="0" smtClean="0">
                <a:solidFill>
                  <a:srgbClr val="212121"/>
                </a:solidFill>
              </a:rPr>
              <a:t>No room for </a:t>
            </a:r>
            <a:r>
              <a:rPr lang="en-US" dirty="0" smtClean="0">
                <a:solidFill>
                  <a:srgbClr val="673BBA"/>
                </a:solidFill>
              </a:rPr>
              <a:t>spectrum</a:t>
            </a:r>
            <a:r>
              <a:rPr lang="en-US" dirty="0" smtClean="0">
                <a:solidFill>
                  <a:srgbClr val="212121"/>
                </a:solidFill>
              </a:rPr>
              <a:t> growth</a:t>
            </a:r>
          </a:p>
          <a:p>
            <a:pPr lvl="1"/>
            <a:r>
              <a:rPr lang="en-US" dirty="0" smtClean="0">
                <a:solidFill>
                  <a:srgbClr val="673BBA"/>
                </a:solidFill>
              </a:rPr>
              <a:t>Unreliable</a:t>
            </a:r>
            <a:r>
              <a:rPr lang="en-US" dirty="0" smtClean="0">
                <a:solidFill>
                  <a:srgbClr val="212121"/>
                </a:solidFill>
              </a:rPr>
              <a:t> hand-off</a:t>
            </a:r>
          </a:p>
          <a:p>
            <a:pPr lvl="1"/>
            <a:r>
              <a:rPr lang="en-US" dirty="0" smtClean="0">
                <a:solidFill>
                  <a:srgbClr val="673BBA"/>
                </a:solidFill>
              </a:rPr>
              <a:t>No internet</a:t>
            </a:r>
            <a:endParaRPr lang="en-US" dirty="0">
              <a:solidFill>
                <a:srgbClr val="673BBA"/>
              </a:solidFill>
            </a:endParaRPr>
          </a:p>
          <a:p>
            <a:pPr marL="457200" lvl="1" indent="0">
              <a:buNone/>
            </a:pP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201" y="1060695"/>
            <a:ext cx="2543175" cy="180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747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Second Generation -2G</a:t>
            </a:r>
            <a:endParaRPr lang="en-IN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TDMA &amp; CDMA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89777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Second-Generation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3227194" y="1577980"/>
            <a:ext cx="2111396" cy="12048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6474" y="1729886"/>
            <a:ext cx="1072837" cy="1052969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720780" y="3649634"/>
            <a:ext cx="3232242" cy="11896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 smtClean="0">
                <a:solidFill>
                  <a:schemeClr val="tx1"/>
                </a:solidFill>
              </a:rPr>
              <a:t>Second Generation TDMA</a:t>
            </a:r>
          </a:p>
          <a:p>
            <a:pPr algn="ctr"/>
            <a:r>
              <a:rPr lang="en-US" sz="1600" dirty="0" smtClean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(Time Division Multiple Access)</a:t>
            </a:r>
            <a:endParaRPr lang="en-IN" sz="1600" dirty="0">
              <a:solidFill>
                <a:schemeClr val="tx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cxnSp>
        <p:nvCxnSpPr>
          <p:cNvPr id="11" name="Elbow Connector 10"/>
          <p:cNvCxnSpPr>
            <a:stCxn id="4" idx="2"/>
          </p:cNvCxnSpPr>
          <p:nvPr/>
        </p:nvCxnSpPr>
        <p:spPr>
          <a:xfrm rot="16200000" flipH="1">
            <a:off x="5198242" y="1867504"/>
            <a:ext cx="866778" cy="2697479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Elbow Connector 14"/>
          <p:cNvCxnSpPr>
            <a:stCxn id="5" idx="2"/>
            <a:endCxn id="8" idx="0"/>
          </p:cNvCxnSpPr>
          <p:nvPr/>
        </p:nvCxnSpPr>
        <p:spPr>
          <a:xfrm rot="5400000">
            <a:off x="2876508" y="2243248"/>
            <a:ext cx="866779" cy="1945992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4426" y="1268786"/>
            <a:ext cx="2705100" cy="2276475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5350182" y="3717627"/>
            <a:ext cx="3232242" cy="11896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 smtClean="0">
                <a:solidFill>
                  <a:schemeClr val="tx1"/>
                </a:solidFill>
              </a:rPr>
              <a:t>Second Generation CDMA</a:t>
            </a:r>
          </a:p>
          <a:p>
            <a:pPr algn="ctr"/>
            <a:r>
              <a:rPr lang="en-US" sz="1600" dirty="0" smtClean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(Code Division Multiple Access)</a:t>
            </a:r>
            <a:endParaRPr lang="en-IN" sz="1600" dirty="0">
              <a:solidFill>
                <a:schemeClr val="tx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04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14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FDMA, TDMA, CDMA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604" y="863444"/>
            <a:ext cx="8608640" cy="4468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863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dirty="0"/>
              <a:t>Cellular Network Organization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11963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1" y="0"/>
            <a:ext cx="11277600" cy="6514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95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Second-Generation TDMA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0" y="863444"/>
            <a:ext cx="9413873" cy="5590565"/>
          </a:xfrm>
        </p:spPr>
        <p:txBody>
          <a:bodyPr/>
          <a:lstStyle/>
          <a:p>
            <a:r>
              <a:rPr lang="en-IN" dirty="0" smtClean="0"/>
              <a:t>It is </a:t>
            </a:r>
            <a:r>
              <a:rPr lang="en-IN" dirty="0"/>
              <a:t>a </a:t>
            </a:r>
            <a:r>
              <a:rPr lang="en-IN" dirty="0">
                <a:solidFill>
                  <a:srgbClr val="673BBA"/>
                </a:solidFill>
              </a:rPr>
              <a:t>digital cellular telephone </a:t>
            </a:r>
            <a:r>
              <a:rPr lang="en-IN" dirty="0"/>
              <a:t>communication technology. </a:t>
            </a:r>
          </a:p>
          <a:p>
            <a:r>
              <a:rPr lang="en-IN" dirty="0" smtClean="0"/>
              <a:t>It </a:t>
            </a:r>
            <a:r>
              <a:rPr lang="en-IN" dirty="0"/>
              <a:t>facilitates many users to share the </a:t>
            </a:r>
            <a:r>
              <a:rPr lang="en-IN" dirty="0">
                <a:solidFill>
                  <a:srgbClr val="673BBA"/>
                </a:solidFill>
              </a:rPr>
              <a:t>same frequency </a:t>
            </a:r>
            <a:r>
              <a:rPr lang="en-IN" dirty="0"/>
              <a:t>without interference. </a:t>
            </a:r>
            <a:r>
              <a:rPr lang="en-IN" dirty="0" smtClean="0"/>
              <a:t> </a:t>
            </a:r>
          </a:p>
          <a:p>
            <a:r>
              <a:rPr lang="en-IN" dirty="0" smtClean="0"/>
              <a:t>TDMA </a:t>
            </a:r>
            <a:r>
              <a:rPr lang="en-IN" dirty="0"/>
              <a:t>technology divides a signal into </a:t>
            </a:r>
            <a:r>
              <a:rPr lang="en-IN" dirty="0" smtClean="0"/>
              <a:t>various </a:t>
            </a:r>
            <a:r>
              <a:rPr lang="en-IN" dirty="0" smtClean="0">
                <a:solidFill>
                  <a:srgbClr val="673BBA"/>
                </a:solidFill>
              </a:rPr>
              <a:t>timeslots</a:t>
            </a:r>
            <a:r>
              <a:rPr lang="en-IN" dirty="0"/>
              <a:t>, and </a:t>
            </a:r>
            <a:r>
              <a:rPr lang="en-IN" dirty="0">
                <a:solidFill>
                  <a:srgbClr val="673BBA"/>
                </a:solidFill>
              </a:rPr>
              <a:t>increases</a:t>
            </a:r>
            <a:r>
              <a:rPr lang="en-IN" dirty="0"/>
              <a:t> the data carrying capacity</a:t>
            </a:r>
            <a:r>
              <a:rPr lang="en-IN" dirty="0" smtClean="0"/>
              <a:t>.</a:t>
            </a:r>
          </a:p>
          <a:p>
            <a:r>
              <a:rPr lang="en-IN" dirty="0"/>
              <a:t>TDMA is used in </a:t>
            </a:r>
            <a:r>
              <a:rPr lang="en-IN" dirty="0">
                <a:solidFill>
                  <a:srgbClr val="673BBA"/>
                </a:solidFill>
              </a:rPr>
              <a:t>digital mobile </a:t>
            </a:r>
            <a:r>
              <a:rPr lang="en-IN" dirty="0"/>
              <a:t>radio systems</a:t>
            </a:r>
            <a:r>
              <a:rPr lang="en-IN" dirty="0" smtClean="0"/>
              <a:t>.</a:t>
            </a:r>
          </a:p>
          <a:p>
            <a:r>
              <a:rPr lang="en-IN" dirty="0" smtClean="0"/>
              <a:t>The </a:t>
            </a:r>
            <a:r>
              <a:rPr lang="en-IN" dirty="0"/>
              <a:t>individual mobile stations cyclically assign a frequency for the exclusive use of a time interval.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31180" y="863444"/>
            <a:ext cx="7287051" cy="55905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5430AA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5430AA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5430AA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5430AA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5430AA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283580" y="1015844"/>
            <a:ext cx="7287051" cy="55905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5430AA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5430AA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5430AA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5430AA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5430AA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8911" y="1015844"/>
            <a:ext cx="2442162" cy="226702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3031" y="863444"/>
            <a:ext cx="1546994" cy="42675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045" y="86890"/>
            <a:ext cx="547562" cy="537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388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Second-Generation </a:t>
            </a:r>
            <a:r>
              <a:rPr lang="en-IN" dirty="0" smtClean="0"/>
              <a:t>TDMA: Advantages and Disadvantages</a:t>
            </a:r>
            <a:endParaRPr lang="en-IN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131180" y="863444"/>
            <a:ext cx="9617731" cy="5590565"/>
          </a:xfrm>
        </p:spPr>
        <p:txBody>
          <a:bodyPr/>
          <a:lstStyle/>
          <a:p>
            <a:r>
              <a:rPr lang="en-US" b="1" dirty="0" smtClean="0"/>
              <a:t>Advantages</a:t>
            </a:r>
          </a:p>
          <a:p>
            <a:pPr lvl="1"/>
            <a:r>
              <a:rPr lang="en-IN" dirty="0" smtClean="0"/>
              <a:t>Flexible </a:t>
            </a:r>
            <a:r>
              <a:rPr lang="en-IN" dirty="0">
                <a:solidFill>
                  <a:srgbClr val="673BBA"/>
                </a:solidFill>
              </a:rPr>
              <a:t>rates</a:t>
            </a:r>
            <a:r>
              <a:rPr lang="en-IN" dirty="0"/>
              <a:t> (i.e. several slots can be assigned to a user, for example, each time interval translates 32Kbps, a user is assigned two 64 Kbps slots per frame).</a:t>
            </a:r>
          </a:p>
          <a:p>
            <a:pPr lvl="1"/>
            <a:r>
              <a:rPr lang="en-IN" dirty="0"/>
              <a:t>Can withstand </a:t>
            </a:r>
            <a:r>
              <a:rPr lang="en-IN" dirty="0" smtClean="0"/>
              <a:t>with </a:t>
            </a:r>
            <a:r>
              <a:rPr lang="en-IN" dirty="0" smtClean="0">
                <a:solidFill>
                  <a:srgbClr val="673BBA"/>
                </a:solidFill>
              </a:rPr>
              <a:t>variable</a:t>
            </a:r>
            <a:r>
              <a:rPr lang="en-IN" dirty="0" smtClean="0"/>
              <a:t> </a:t>
            </a:r>
            <a:r>
              <a:rPr lang="en-IN" dirty="0"/>
              <a:t>bit rate traffic. </a:t>
            </a:r>
            <a:endParaRPr lang="en-IN" dirty="0" smtClean="0"/>
          </a:p>
          <a:p>
            <a:pPr lvl="1"/>
            <a:r>
              <a:rPr lang="en-IN" dirty="0" smtClean="0"/>
              <a:t>Number </a:t>
            </a:r>
            <a:r>
              <a:rPr lang="en-IN" dirty="0"/>
              <a:t>of </a:t>
            </a:r>
            <a:r>
              <a:rPr lang="en-IN" dirty="0">
                <a:solidFill>
                  <a:srgbClr val="673BBA"/>
                </a:solidFill>
              </a:rPr>
              <a:t>slots</a:t>
            </a:r>
            <a:r>
              <a:rPr lang="en-IN" dirty="0"/>
              <a:t> allocated to a user can be changed </a:t>
            </a:r>
            <a:r>
              <a:rPr lang="en-IN" dirty="0">
                <a:solidFill>
                  <a:srgbClr val="673BBA"/>
                </a:solidFill>
              </a:rPr>
              <a:t>frame by frame </a:t>
            </a:r>
            <a:r>
              <a:rPr lang="en-IN" dirty="0"/>
              <a:t>(for example, two slots in the frame 1, three slots in the frame 2, one slot in the frame </a:t>
            </a:r>
            <a:r>
              <a:rPr lang="en-IN" dirty="0" smtClean="0"/>
              <a:t>3).</a:t>
            </a:r>
            <a:endParaRPr lang="en-IN" dirty="0"/>
          </a:p>
          <a:p>
            <a:pPr lvl="1"/>
            <a:r>
              <a:rPr lang="en-IN" dirty="0">
                <a:solidFill>
                  <a:srgbClr val="673BBA"/>
                </a:solidFill>
              </a:rPr>
              <a:t>No guard band </a:t>
            </a:r>
            <a:r>
              <a:rPr lang="en-IN" dirty="0"/>
              <a:t>required for the wideband system.</a:t>
            </a:r>
          </a:p>
          <a:p>
            <a:pPr lvl="1"/>
            <a:r>
              <a:rPr lang="en-IN" dirty="0">
                <a:solidFill>
                  <a:srgbClr val="673BBA"/>
                </a:solidFill>
              </a:rPr>
              <a:t>No narrowband filter </a:t>
            </a:r>
            <a:r>
              <a:rPr lang="en-IN" dirty="0"/>
              <a:t>required for the wideband system.</a:t>
            </a:r>
          </a:p>
          <a:p>
            <a:r>
              <a:rPr lang="en-IN" b="1" dirty="0" smtClean="0"/>
              <a:t>Disadvantages</a:t>
            </a:r>
          </a:p>
          <a:p>
            <a:pPr lvl="1"/>
            <a:r>
              <a:rPr lang="en-IN" dirty="0"/>
              <a:t>High data rates of broadband systems require </a:t>
            </a:r>
            <a:r>
              <a:rPr lang="en-IN" dirty="0">
                <a:solidFill>
                  <a:srgbClr val="673BBA"/>
                </a:solidFill>
              </a:rPr>
              <a:t>complex</a:t>
            </a:r>
            <a:r>
              <a:rPr lang="en-IN" dirty="0"/>
              <a:t> equalization.</a:t>
            </a:r>
          </a:p>
          <a:p>
            <a:pPr lvl="1"/>
            <a:r>
              <a:rPr lang="en-IN" dirty="0" smtClean="0"/>
              <a:t>Call </a:t>
            </a:r>
            <a:r>
              <a:rPr lang="en-IN" dirty="0"/>
              <a:t>time is needed in each slot to accommodate </a:t>
            </a:r>
            <a:r>
              <a:rPr lang="en-IN" dirty="0">
                <a:solidFill>
                  <a:srgbClr val="673BBA"/>
                </a:solidFill>
              </a:rPr>
              <a:t>time to inaccuracies </a:t>
            </a:r>
            <a:r>
              <a:rPr lang="en-IN" dirty="0"/>
              <a:t>(due to clock instability).</a:t>
            </a:r>
          </a:p>
          <a:p>
            <a:pPr lvl="1"/>
            <a:r>
              <a:rPr lang="en-IN" dirty="0"/>
              <a:t>Electronics operating at high bit rates </a:t>
            </a:r>
            <a:r>
              <a:rPr lang="en-IN" dirty="0">
                <a:solidFill>
                  <a:srgbClr val="673BBA"/>
                </a:solidFill>
              </a:rPr>
              <a:t>increase</a:t>
            </a:r>
            <a:r>
              <a:rPr lang="en-IN" dirty="0"/>
              <a:t> energy consumption.</a:t>
            </a:r>
          </a:p>
          <a:p>
            <a:pPr lvl="1"/>
            <a:r>
              <a:rPr lang="en-IN" dirty="0"/>
              <a:t>Complex signal processing is required to </a:t>
            </a:r>
            <a:r>
              <a:rPr lang="en-IN" dirty="0">
                <a:solidFill>
                  <a:srgbClr val="673BBA"/>
                </a:solidFill>
              </a:rPr>
              <a:t>synchronize</a:t>
            </a:r>
            <a:r>
              <a:rPr lang="en-IN" dirty="0"/>
              <a:t> within short </a:t>
            </a:r>
            <a:r>
              <a:rPr lang="en-IN" dirty="0" smtClean="0"/>
              <a:t>slots.</a:t>
            </a:r>
            <a:endParaRPr lang="en-IN" dirty="0"/>
          </a:p>
          <a:p>
            <a:endParaRPr lang="en-US" dirty="0" smtClean="0"/>
          </a:p>
          <a:p>
            <a:endParaRPr lang="en-IN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31180" y="863444"/>
            <a:ext cx="7287051" cy="55905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5430AA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5430AA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5430AA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5430AA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5430AA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283580" y="1015844"/>
            <a:ext cx="7287051" cy="55905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5430AA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5430AA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5430AA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5430AA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5430AA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8911" y="1015844"/>
            <a:ext cx="2442162" cy="2267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076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Second-Generation CDMA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7100" y="3917932"/>
            <a:ext cx="3513633" cy="1877976"/>
          </a:xfr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8367" y="1187311"/>
            <a:ext cx="3064865" cy="2578378"/>
          </a:xfrm>
          <a:prstGeom prst="rect">
            <a:avLst/>
          </a:prstGeom>
        </p:spPr>
      </p:pic>
      <p:sp>
        <p:nvSpPr>
          <p:cNvPr id="6" name="Content Placeholder 8"/>
          <p:cNvSpPr txBox="1">
            <a:spLocks/>
          </p:cNvSpPr>
          <p:nvPr/>
        </p:nvSpPr>
        <p:spPr>
          <a:xfrm>
            <a:off x="131181" y="863444"/>
            <a:ext cx="8327019" cy="55905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5430AA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5430AA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5430AA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5430AA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5430AA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2000" dirty="0" smtClean="0"/>
              <a:t>In </a:t>
            </a:r>
            <a:r>
              <a:rPr lang="en-IN" sz="2000" dirty="0" smtClean="0">
                <a:solidFill>
                  <a:srgbClr val="673BBA"/>
                </a:solidFill>
              </a:rPr>
              <a:t>CDMA</a:t>
            </a:r>
            <a:r>
              <a:rPr lang="en-IN" sz="2000" dirty="0"/>
              <a:t>, each group of users is given a </a:t>
            </a:r>
            <a:r>
              <a:rPr lang="en-IN" sz="2000" b="1" dirty="0">
                <a:solidFill>
                  <a:srgbClr val="673BBA"/>
                </a:solidFill>
              </a:rPr>
              <a:t>shared code</a:t>
            </a:r>
            <a:r>
              <a:rPr lang="en-IN" sz="2000" dirty="0"/>
              <a:t>. </a:t>
            </a:r>
            <a:endParaRPr lang="en-IN" sz="2000" dirty="0" smtClean="0"/>
          </a:p>
          <a:p>
            <a:r>
              <a:rPr lang="en-IN" sz="2000" dirty="0" smtClean="0"/>
              <a:t>Many </a:t>
            </a:r>
            <a:r>
              <a:rPr lang="en-IN" sz="2000" dirty="0"/>
              <a:t>codes occupy the </a:t>
            </a:r>
            <a:r>
              <a:rPr lang="en-IN" sz="2000" dirty="0">
                <a:solidFill>
                  <a:srgbClr val="673BBA"/>
                </a:solidFill>
              </a:rPr>
              <a:t>same channel</a:t>
            </a:r>
            <a:r>
              <a:rPr lang="en-IN" sz="2000" dirty="0"/>
              <a:t>, but only those users associated with a particular code can </a:t>
            </a:r>
            <a:r>
              <a:rPr lang="en-IN" sz="2000" dirty="0">
                <a:solidFill>
                  <a:srgbClr val="673BBA"/>
                </a:solidFill>
              </a:rPr>
              <a:t>communicate</a:t>
            </a:r>
            <a:r>
              <a:rPr lang="en-IN" sz="2000" dirty="0" smtClean="0"/>
              <a:t>.</a:t>
            </a:r>
          </a:p>
          <a:p>
            <a:r>
              <a:rPr lang="en-IN" sz="2000" dirty="0" smtClean="0"/>
              <a:t>Every </a:t>
            </a:r>
            <a:r>
              <a:rPr lang="en-IN" sz="2000" dirty="0"/>
              <a:t>channel uses the </a:t>
            </a:r>
            <a:r>
              <a:rPr lang="en-IN" sz="2000" dirty="0">
                <a:solidFill>
                  <a:srgbClr val="673BBA"/>
                </a:solidFill>
              </a:rPr>
              <a:t>full</a:t>
            </a:r>
            <a:r>
              <a:rPr lang="en-IN" sz="2000" dirty="0"/>
              <a:t> available </a:t>
            </a:r>
            <a:r>
              <a:rPr lang="en-IN" sz="2000" dirty="0">
                <a:solidFill>
                  <a:srgbClr val="673BBA"/>
                </a:solidFill>
              </a:rPr>
              <a:t>spectrum</a:t>
            </a:r>
            <a:r>
              <a:rPr lang="en-IN" sz="2000" dirty="0" smtClean="0"/>
              <a:t>.</a:t>
            </a:r>
          </a:p>
          <a:p>
            <a:r>
              <a:rPr lang="en-US" sz="2000" dirty="0" smtClean="0"/>
              <a:t>Each </a:t>
            </a:r>
            <a:r>
              <a:rPr lang="en-IN" sz="2000" dirty="0"/>
              <a:t>conversations are encoded with </a:t>
            </a:r>
            <a:r>
              <a:rPr lang="en-IN" sz="2000" dirty="0">
                <a:solidFill>
                  <a:srgbClr val="673BBA"/>
                </a:solidFill>
              </a:rPr>
              <a:t>a pseudo-random digital sequence </a:t>
            </a:r>
            <a:r>
              <a:rPr lang="en-IN" sz="2000" dirty="0"/>
              <a:t>and then transmitted using a wide frequency range</a:t>
            </a:r>
            <a:r>
              <a:rPr lang="en-IN" sz="2000" dirty="0" smtClean="0"/>
              <a:t>.</a:t>
            </a:r>
          </a:p>
          <a:p>
            <a:r>
              <a:rPr lang="en-US" sz="2000" dirty="0" smtClean="0"/>
              <a:t>Provides </a:t>
            </a:r>
            <a:r>
              <a:rPr lang="en-US" sz="2000" dirty="0" smtClean="0">
                <a:solidFill>
                  <a:srgbClr val="673BBA"/>
                </a:solidFill>
              </a:rPr>
              <a:t>better</a:t>
            </a:r>
            <a:r>
              <a:rPr lang="en-US" sz="2000" dirty="0" smtClean="0"/>
              <a:t> voice quality and data communication.</a:t>
            </a:r>
          </a:p>
          <a:p>
            <a:r>
              <a:rPr lang="en-US" altLang="en-US" sz="2000" dirty="0" smtClean="0"/>
              <a:t>Digital </a:t>
            </a:r>
            <a:r>
              <a:rPr lang="en-US" altLang="en-US" sz="2000" dirty="0"/>
              <a:t>traffic channels</a:t>
            </a:r>
          </a:p>
          <a:p>
            <a:pPr lvl="1"/>
            <a:r>
              <a:rPr lang="en-US" altLang="en-US" sz="1800" dirty="0"/>
              <a:t>Support </a:t>
            </a:r>
            <a:r>
              <a:rPr lang="en-US" altLang="en-US" sz="1800" dirty="0">
                <a:solidFill>
                  <a:srgbClr val="673BBA"/>
                </a:solidFill>
              </a:rPr>
              <a:t>digital data</a:t>
            </a:r>
          </a:p>
          <a:p>
            <a:pPr lvl="1"/>
            <a:r>
              <a:rPr lang="en-US" altLang="en-US" sz="1800" dirty="0"/>
              <a:t>Voice traffic </a:t>
            </a:r>
            <a:r>
              <a:rPr lang="en-US" altLang="en-US" sz="1800" dirty="0">
                <a:solidFill>
                  <a:srgbClr val="673BBA"/>
                </a:solidFill>
              </a:rPr>
              <a:t>digitized</a:t>
            </a:r>
          </a:p>
          <a:p>
            <a:pPr lvl="1"/>
            <a:r>
              <a:rPr lang="en-US" altLang="en-US" sz="1800" dirty="0"/>
              <a:t>User traffic (data or digitized voice) </a:t>
            </a:r>
            <a:r>
              <a:rPr lang="en-US" altLang="en-US" sz="1800" dirty="0">
                <a:solidFill>
                  <a:srgbClr val="673BBA"/>
                </a:solidFill>
              </a:rPr>
              <a:t>converted</a:t>
            </a:r>
            <a:r>
              <a:rPr lang="en-US" altLang="en-US" sz="1800" dirty="0"/>
              <a:t> to analog signal for </a:t>
            </a:r>
            <a:r>
              <a:rPr lang="en-US" altLang="en-US" sz="1800" dirty="0">
                <a:solidFill>
                  <a:srgbClr val="673BBA"/>
                </a:solidFill>
              </a:rPr>
              <a:t>transmission</a:t>
            </a:r>
          </a:p>
          <a:p>
            <a:r>
              <a:rPr lang="en-US" altLang="en-US" sz="2000" dirty="0"/>
              <a:t>Encryption</a:t>
            </a:r>
          </a:p>
          <a:p>
            <a:pPr lvl="1"/>
            <a:r>
              <a:rPr lang="en-US" altLang="en-US" sz="1800" dirty="0"/>
              <a:t>Simple to </a:t>
            </a:r>
            <a:r>
              <a:rPr lang="en-US" altLang="en-US" sz="1800" dirty="0">
                <a:solidFill>
                  <a:srgbClr val="673BBA"/>
                </a:solidFill>
              </a:rPr>
              <a:t>encrypt</a:t>
            </a:r>
            <a:r>
              <a:rPr lang="en-US" altLang="en-US" sz="1800" dirty="0"/>
              <a:t> digital traffic</a:t>
            </a:r>
          </a:p>
          <a:p>
            <a:r>
              <a:rPr lang="en-US" altLang="en-US" sz="2000" dirty="0"/>
              <a:t>Error </a:t>
            </a:r>
            <a:r>
              <a:rPr lang="en-US" altLang="en-US" sz="2000" dirty="0">
                <a:solidFill>
                  <a:srgbClr val="673BBA"/>
                </a:solidFill>
              </a:rPr>
              <a:t>detection</a:t>
            </a:r>
            <a:r>
              <a:rPr lang="en-US" altLang="en-US" sz="2000" dirty="0"/>
              <a:t> and </a:t>
            </a:r>
            <a:r>
              <a:rPr lang="en-US" altLang="en-US" sz="2000" dirty="0" smtClean="0">
                <a:solidFill>
                  <a:srgbClr val="673BBA"/>
                </a:solidFill>
              </a:rPr>
              <a:t>correction</a:t>
            </a:r>
          </a:p>
          <a:p>
            <a:r>
              <a:rPr lang="en-IN" sz="2000" dirty="0"/>
              <a:t>M</a:t>
            </a:r>
            <a:r>
              <a:rPr lang="en-IN" sz="2000" dirty="0" smtClean="0"/>
              <a:t>ore </a:t>
            </a:r>
            <a:r>
              <a:rPr lang="en-IN" sz="2000" dirty="0">
                <a:solidFill>
                  <a:srgbClr val="673BBA"/>
                </a:solidFill>
              </a:rPr>
              <a:t>capacity</a:t>
            </a:r>
            <a:r>
              <a:rPr lang="en-IN" sz="2000" dirty="0"/>
              <a:t> than </a:t>
            </a:r>
            <a:r>
              <a:rPr lang="en-IN" sz="2000" dirty="0">
                <a:solidFill>
                  <a:srgbClr val="673BBA"/>
                </a:solidFill>
              </a:rPr>
              <a:t>TDMA</a:t>
            </a:r>
            <a:endParaRPr lang="en-US" altLang="en-US" sz="2000" dirty="0">
              <a:solidFill>
                <a:srgbClr val="673BBA"/>
              </a:solidFill>
            </a:endParaRP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045" y="86890"/>
            <a:ext cx="547562" cy="537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366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Second-Generation </a:t>
            </a:r>
            <a:r>
              <a:rPr lang="en-IN" dirty="0" smtClean="0"/>
              <a:t>CDMA: Advantages and Disadvantages</a:t>
            </a:r>
            <a:endParaRPr lang="en-IN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131181" y="863444"/>
            <a:ext cx="8995954" cy="5590565"/>
          </a:xfrm>
        </p:spPr>
        <p:txBody>
          <a:bodyPr/>
          <a:lstStyle/>
          <a:p>
            <a:r>
              <a:rPr lang="en-US" b="1" dirty="0" smtClean="0"/>
              <a:t>Advantages</a:t>
            </a:r>
          </a:p>
          <a:p>
            <a:pPr lvl="1"/>
            <a:r>
              <a:rPr lang="en-IN" dirty="0" smtClean="0"/>
              <a:t>It does </a:t>
            </a:r>
            <a:r>
              <a:rPr lang="en-IN" dirty="0"/>
              <a:t>not require any </a:t>
            </a:r>
            <a:r>
              <a:rPr lang="en-IN" dirty="0" smtClean="0">
                <a:solidFill>
                  <a:srgbClr val="673BBA"/>
                </a:solidFill>
              </a:rPr>
              <a:t>synchronization</a:t>
            </a:r>
          </a:p>
          <a:p>
            <a:pPr lvl="1"/>
            <a:r>
              <a:rPr lang="en-IN" dirty="0" smtClean="0"/>
              <a:t>It </a:t>
            </a:r>
            <a:r>
              <a:rPr lang="en-IN" dirty="0"/>
              <a:t>has a very </a:t>
            </a:r>
            <a:r>
              <a:rPr lang="en-IN" dirty="0">
                <a:solidFill>
                  <a:srgbClr val="673BBA"/>
                </a:solidFill>
              </a:rPr>
              <a:t>high</a:t>
            </a:r>
            <a:r>
              <a:rPr lang="en-IN" dirty="0"/>
              <a:t> spectral </a:t>
            </a:r>
            <a:r>
              <a:rPr lang="en-IN" dirty="0" smtClean="0"/>
              <a:t>capacity, thus many </a:t>
            </a:r>
            <a:r>
              <a:rPr lang="en-IN" dirty="0"/>
              <a:t>numbers of users can share in the same </a:t>
            </a:r>
            <a:r>
              <a:rPr lang="en-IN" dirty="0" smtClean="0"/>
              <a:t>bandwidth</a:t>
            </a:r>
          </a:p>
          <a:p>
            <a:pPr lvl="1"/>
            <a:r>
              <a:rPr lang="en-IN" dirty="0"/>
              <a:t>CDMA channel is not easily </a:t>
            </a:r>
            <a:r>
              <a:rPr lang="en-IN" dirty="0" smtClean="0">
                <a:solidFill>
                  <a:srgbClr val="673BBA"/>
                </a:solidFill>
              </a:rPr>
              <a:t>decode</a:t>
            </a:r>
            <a:r>
              <a:rPr lang="en-IN" dirty="0"/>
              <a:t>-</a:t>
            </a:r>
            <a:r>
              <a:rPr lang="en-IN" dirty="0" smtClean="0">
                <a:solidFill>
                  <a:srgbClr val="673BBA"/>
                </a:solidFill>
              </a:rPr>
              <a:t>able</a:t>
            </a:r>
          </a:p>
          <a:p>
            <a:pPr lvl="1"/>
            <a:r>
              <a:rPr lang="en-IN" dirty="0" smtClean="0">
                <a:solidFill>
                  <a:srgbClr val="673BBA"/>
                </a:solidFill>
              </a:rPr>
              <a:t>Dropouts</a:t>
            </a:r>
            <a:r>
              <a:rPr lang="en-IN" dirty="0" smtClean="0"/>
              <a:t> </a:t>
            </a:r>
            <a:r>
              <a:rPr lang="en-IN" dirty="0"/>
              <a:t>occur only when the phone is at least </a:t>
            </a:r>
            <a:r>
              <a:rPr lang="en-IN" dirty="0">
                <a:solidFill>
                  <a:srgbClr val="673BBA"/>
                </a:solidFill>
              </a:rPr>
              <a:t>twice</a:t>
            </a:r>
            <a:r>
              <a:rPr lang="en-IN" dirty="0"/>
              <a:t> as far from the base station. </a:t>
            </a:r>
            <a:endParaRPr lang="en-IN" dirty="0" smtClean="0"/>
          </a:p>
          <a:p>
            <a:pPr lvl="1"/>
            <a:r>
              <a:rPr lang="en-IN" dirty="0">
                <a:solidFill>
                  <a:srgbClr val="673BBA"/>
                </a:solidFill>
              </a:rPr>
              <a:t>High</a:t>
            </a:r>
            <a:r>
              <a:rPr lang="en-IN" dirty="0"/>
              <a:t> voice </a:t>
            </a:r>
            <a:r>
              <a:rPr lang="en-IN" dirty="0">
                <a:solidFill>
                  <a:srgbClr val="673BBA"/>
                </a:solidFill>
              </a:rPr>
              <a:t>quality</a:t>
            </a:r>
            <a:r>
              <a:rPr lang="en-IN" dirty="0"/>
              <a:t> as well as </a:t>
            </a:r>
            <a:r>
              <a:rPr lang="en-IN" dirty="0">
                <a:solidFill>
                  <a:srgbClr val="673BBA"/>
                </a:solidFill>
              </a:rPr>
              <a:t>signal</a:t>
            </a:r>
            <a:r>
              <a:rPr lang="en-IN" dirty="0"/>
              <a:t> quality</a:t>
            </a:r>
          </a:p>
          <a:p>
            <a:pPr lvl="1"/>
            <a:r>
              <a:rPr lang="en-IN" dirty="0">
                <a:solidFill>
                  <a:srgbClr val="673BBA"/>
                </a:solidFill>
              </a:rPr>
              <a:t>Flexible</a:t>
            </a:r>
            <a:r>
              <a:rPr lang="en-IN" dirty="0"/>
              <a:t> allocation of resources</a:t>
            </a:r>
          </a:p>
          <a:p>
            <a:pPr lvl="1"/>
            <a:r>
              <a:rPr lang="en-IN" dirty="0"/>
              <a:t>Operate at a very </a:t>
            </a:r>
            <a:r>
              <a:rPr lang="en-IN" dirty="0">
                <a:solidFill>
                  <a:srgbClr val="673BBA"/>
                </a:solidFill>
              </a:rPr>
              <a:t>low</a:t>
            </a:r>
            <a:r>
              <a:rPr lang="en-IN" dirty="0"/>
              <a:t> power level</a:t>
            </a:r>
            <a:endParaRPr lang="en-US" dirty="0" smtClean="0"/>
          </a:p>
          <a:p>
            <a:r>
              <a:rPr lang="en-IN" b="1" dirty="0" smtClean="0"/>
              <a:t>Disadvantages</a:t>
            </a:r>
          </a:p>
          <a:p>
            <a:pPr lvl="1"/>
            <a:r>
              <a:rPr lang="en-US" dirty="0" smtClean="0"/>
              <a:t>Does not provide </a:t>
            </a:r>
            <a:r>
              <a:rPr lang="en-IN" dirty="0">
                <a:solidFill>
                  <a:srgbClr val="673BBA"/>
                </a:solidFill>
              </a:rPr>
              <a:t>international roaming </a:t>
            </a:r>
            <a:r>
              <a:rPr lang="en-IN" dirty="0" smtClean="0">
                <a:solidFill>
                  <a:srgbClr val="673BBA"/>
                </a:solidFill>
              </a:rPr>
              <a:t>capabilities </a:t>
            </a:r>
            <a:r>
              <a:rPr lang="en-IN" dirty="0" smtClean="0"/>
              <a:t>like </a:t>
            </a:r>
            <a:r>
              <a:rPr lang="en-IN" dirty="0" smtClean="0">
                <a:solidFill>
                  <a:srgbClr val="673BBA"/>
                </a:solidFill>
              </a:rPr>
              <a:t>GSM</a:t>
            </a:r>
            <a:r>
              <a:rPr lang="en-IN" dirty="0" smtClean="0"/>
              <a:t>.</a:t>
            </a:r>
          </a:p>
          <a:p>
            <a:pPr lvl="1"/>
            <a:r>
              <a:rPr lang="en-US" dirty="0" smtClean="0"/>
              <a:t>Information related to CDMA is stored in </a:t>
            </a:r>
            <a:r>
              <a:rPr lang="en-US" dirty="0" smtClean="0">
                <a:solidFill>
                  <a:srgbClr val="673BBA"/>
                </a:solidFill>
              </a:rPr>
              <a:t>phone memory </a:t>
            </a:r>
            <a:r>
              <a:rPr lang="en-US" dirty="0" smtClean="0"/>
              <a:t>rather than </a:t>
            </a:r>
            <a:r>
              <a:rPr lang="en-US" dirty="0" smtClean="0">
                <a:solidFill>
                  <a:srgbClr val="673BBA"/>
                </a:solidFill>
              </a:rPr>
              <a:t>SIM</a:t>
            </a:r>
            <a:r>
              <a:rPr lang="en-US" dirty="0" smtClean="0"/>
              <a:t> memory like GSM, thus, tedious to upgrade Mobile unit.</a:t>
            </a:r>
          </a:p>
          <a:p>
            <a:pPr lvl="1"/>
            <a:r>
              <a:rPr lang="en-IN" dirty="0">
                <a:solidFill>
                  <a:srgbClr val="673BBA"/>
                </a:solidFill>
              </a:rPr>
              <a:t>Limited</a:t>
            </a:r>
            <a:r>
              <a:rPr lang="en-IN" dirty="0"/>
              <a:t> </a:t>
            </a:r>
            <a:r>
              <a:rPr lang="en-IN" dirty="0" smtClean="0"/>
              <a:t>handset</a:t>
            </a:r>
            <a:r>
              <a:rPr lang="en-IN" dirty="0"/>
              <a:t>, because at present the major mobile companies use GSM technology</a:t>
            </a:r>
            <a:r>
              <a:rPr lang="en-IN" dirty="0" smtClean="0"/>
              <a:t>.</a:t>
            </a:r>
          </a:p>
          <a:p>
            <a:pPr lvl="1"/>
            <a:r>
              <a:rPr lang="en-IN" dirty="0" smtClean="0"/>
              <a:t>Performance </a:t>
            </a:r>
            <a:r>
              <a:rPr lang="en-IN" dirty="0">
                <a:solidFill>
                  <a:srgbClr val="673BBA"/>
                </a:solidFill>
              </a:rPr>
              <a:t>degrades</a:t>
            </a:r>
            <a:r>
              <a:rPr lang="en-IN" dirty="0"/>
              <a:t> with an increase in the number of users</a:t>
            </a:r>
            <a:endParaRPr lang="en-IN" dirty="0" smtClean="0"/>
          </a:p>
          <a:p>
            <a:endParaRPr lang="en-US" dirty="0" smtClean="0"/>
          </a:p>
          <a:p>
            <a:endParaRPr lang="en-IN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31180" y="863444"/>
            <a:ext cx="7287051" cy="55905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5430AA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5430AA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5430AA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5430AA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5430AA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283580" y="1015844"/>
            <a:ext cx="7287051" cy="55905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5430AA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5430AA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5430AA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5430AA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5430AA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7135" y="1015844"/>
            <a:ext cx="3064865" cy="2578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203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Second-Generation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Features</a:t>
            </a:r>
          </a:p>
          <a:p>
            <a:pPr lvl="1"/>
            <a:r>
              <a:rPr lang="en-US" dirty="0" smtClean="0"/>
              <a:t>Emits comparatively </a:t>
            </a:r>
            <a:r>
              <a:rPr lang="en-US" dirty="0" smtClean="0">
                <a:solidFill>
                  <a:srgbClr val="673BBA"/>
                </a:solidFill>
              </a:rPr>
              <a:t>less</a:t>
            </a:r>
            <a:r>
              <a:rPr lang="en-US" dirty="0" smtClean="0"/>
              <a:t> radio power</a:t>
            </a:r>
          </a:p>
          <a:p>
            <a:pPr lvl="1"/>
            <a:r>
              <a:rPr lang="en-US" dirty="0" smtClean="0"/>
              <a:t>Maximum power drawn by mobile unit is </a:t>
            </a:r>
            <a:r>
              <a:rPr lang="en-US" dirty="0" smtClean="0">
                <a:solidFill>
                  <a:srgbClr val="673BBA"/>
                </a:solidFill>
              </a:rPr>
              <a:t>20Watts</a:t>
            </a:r>
          </a:p>
          <a:p>
            <a:pPr lvl="1"/>
            <a:r>
              <a:rPr lang="en-US" dirty="0" smtClean="0">
                <a:solidFill>
                  <a:srgbClr val="673BBA"/>
                </a:solidFill>
              </a:rPr>
              <a:t>Encryption</a:t>
            </a:r>
            <a:r>
              <a:rPr lang="en-US" dirty="0" smtClean="0"/>
              <a:t> facility</a:t>
            </a:r>
          </a:p>
          <a:p>
            <a:pPr lvl="1"/>
            <a:r>
              <a:rPr lang="en-US" altLang="en-US" dirty="0" smtClean="0"/>
              <a:t>Error </a:t>
            </a:r>
            <a:r>
              <a:rPr lang="en-US" altLang="en-US" dirty="0">
                <a:solidFill>
                  <a:srgbClr val="673BBA"/>
                </a:solidFill>
              </a:rPr>
              <a:t>detection</a:t>
            </a:r>
            <a:r>
              <a:rPr lang="en-US" altLang="en-US" dirty="0"/>
              <a:t> and </a:t>
            </a:r>
            <a:r>
              <a:rPr lang="en-US" altLang="en-US" dirty="0" smtClean="0">
                <a:solidFill>
                  <a:srgbClr val="673BBA"/>
                </a:solidFill>
              </a:rPr>
              <a:t>correction</a:t>
            </a:r>
          </a:p>
          <a:p>
            <a:pPr lvl="1"/>
            <a:r>
              <a:rPr lang="en-US" altLang="en-US" dirty="0" smtClean="0">
                <a:solidFill>
                  <a:srgbClr val="673BBA"/>
                </a:solidFill>
              </a:rPr>
              <a:t>Internet</a:t>
            </a:r>
            <a:r>
              <a:rPr lang="en-US" altLang="en-US" dirty="0" smtClean="0"/>
              <a:t> was provided</a:t>
            </a:r>
            <a:endParaRPr lang="en-US" altLang="en-US" dirty="0"/>
          </a:p>
          <a:p>
            <a:pPr lvl="1"/>
            <a:endParaRPr lang="en-US" dirty="0" smtClean="0"/>
          </a:p>
          <a:p>
            <a:r>
              <a:rPr lang="en-US" b="1" dirty="0" smtClean="0"/>
              <a:t>Limitations</a:t>
            </a:r>
          </a:p>
          <a:p>
            <a:pPr lvl="1"/>
            <a:r>
              <a:rPr lang="en-US" dirty="0" smtClean="0"/>
              <a:t>Difficult to handle </a:t>
            </a:r>
            <a:r>
              <a:rPr lang="en-US" dirty="0" smtClean="0">
                <a:solidFill>
                  <a:srgbClr val="673BBA"/>
                </a:solidFill>
              </a:rPr>
              <a:t>complex data </a:t>
            </a:r>
            <a:r>
              <a:rPr lang="en-US" dirty="0" smtClean="0"/>
              <a:t>such as </a:t>
            </a:r>
            <a:r>
              <a:rPr lang="en-US" dirty="0" smtClean="0">
                <a:solidFill>
                  <a:srgbClr val="673BBA"/>
                </a:solidFill>
              </a:rPr>
              <a:t>Video</a:t>
            </a:r>
          </a:p>
          <a:p>
            <a:pPr lvl="1"/>
            <a:r>
              <a:rPr lang="en-US" dirty="0" smtClean="0">
                <a:solidFill>
                  <a:srgbClr val="673BBA"/>
                </a:solidFill>
              </a:rPr>
              <a:t>Higher signal strength </a:t>
            </a:r>
            <a:r>
              <a:rPr lang="en-US" dirty="0" smtClean="0"/>
              <a:t>is required to make device work </a:t>
            </a:r>
          </a:p>
          <a:p>
            <a:pPr lvl="1"/>
            <a:endParaRPr lang="en-US" dirty="0" smtClean="0"/>
          </a:p>
          <a:p>
            <a:endParaRPr lang="en-IN" dirty="0"/>
          </a:p>
        </p:txBody>
      </p:sp>
      <p:pic>
        <p:nvPicPr>
          <p:cNvPr id="3074" name="Picture 2" descr="Nokia 105 Black Mobile at Rs 1003/piece | Kadiawad Jamnagar ..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0775" y="1363201"/>
            <a:ext cx="3068420" cy="2649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7281" y="86890"/>
            <a:ext cx="547562" cy="537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947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Third Generation -3G</a:t>
            </a:r>
            <a:endParaRPr lang="en-IN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34613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Third-Generation </a:t>
            </a:r>
            <a:r>
              <a:rPr lang="en-IN" dirty="0"/>
              <a:t>Systems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en-US" sz="2400" dirty="0" smtClean="0"/>
              <a:t>Introduced in </a:t>
            </a:r>
            <a:r>
              <a:rPr lang="en-US" altLang="en-US" dirty="0"/>
              <a:t>y</a:t>
            </a:r>
            <a:r>
              <a:rPr lang="en-US" altLang="en-US" sz="2400" dirty="0" smtClean="0"/>
              <a:t>ear </a:t>
            </a:r>
            <a:r>
              <a:rPr lang="en-US" altLang="en-US" sz="2400" dirty="0" smtClean="0">
                <a:solidFill>
                  <a:srgbClr val="673BBA"/>
                </a:solidFill>
              </a:rPr>
              <a:t>2000</a:t>
            </a:r>
          </a:p>
          <a:p>
            <a:pPr lvl="0"/>
            <a:r>
              <a:rPr lang="en-US" altLang="en-US" dirty="0" smtClean="0"/>
              <a:t>Used </a:t>
            </a:r>
            <a:r>
              <a:rPr lang="en-US" altLang="en-US" dirty="0" smtClean="0">
                <a:solidFill>
                  <a:srgbClr val="673BBA"/>
                </a:solidFill>
              </a:rPr>
              <a:t>WCDMA</a:t>
            </a:r>
            <a:r>
              <a:rPr lang="en-US" altLang="en-US" dirty="0" smtClean="0"/>
              <a:t> (Wideband CDMA) technology</a:t>
            </a:r>
            <a:endParaRPr lang="en-US" altLang="en-US" sz="2400" dirty="0" smtClean="0"/>
          </a:p>
          <a:p>
            <a:pPr lvl="0"/>
            <a:r>
              <a:rPr lang="en-US" altLang="en-US" dirty="0" smtClean="0"/>
              <a:t>Support </a:t>
            </a:r>
            <a:r>
              <a:rPr lang="en-US" altLang="en-US" dirty="0" smtClean="0">
                <a:solidFill>
                  <a:srgbClr val="673BBA"/>
                </a:solidFill>
              </a:rPr>
              <a:t>circuit</a:t>
            </a:r>
            <a:r>
              <a:rPr lang="en-US" altLang="en-US" dirty="0" smtClean="0"/>
              <a:t> and  </a:t>
            </a:r>
            <a:r>
              <a:rPr lang="en-US" altLang="en-US" dirty="0" smtClean="0">
                <a:solidFill>
                  <a:srgbClr val="673BBA"/>
                </a:solidFill>
              </a:rPr>
              <a:t>packet</a:t>
            </a:r>
            <a:r>
              <a:rPr lang="en-US" altLang="en-US" dirty="0" smtClean="0"/>
              <a:t> switching</a:t>
            </a:r>
            <a:endParaRPr lang="en-US" altLang="en-US" sz="2400" dirty="0" smtClean="0"/>
          </a:p>
          <a:p>
            <a:pPr lvl="0"/>
            <a:r>
              <a:rPr lang="en-US" altLang="en-US" sz="2400" dirty="0" smtClean="0"/>
              <a:t>Objective is to </a:t>
            </a:r>
            <a:r>
              <a:rPr lang="en-US" altLang="en-US" sz="2400" dirty="0"/>
              <a:t>provide fairly </a:t>
            </a:r>
            <a:r>
              <a:rPr lang="en-US" altLang="en-US" sz="2400" dirty="0">
                <a:solidFill>
                  <a:srgbClr val="673BBA"/>
                </a:solidFill>
              </a:rPr>
              <a:t>high-speed</a:t>
            </a:r>
            <a:r>
              <a:rPr lang="en-US" altLang="en-US" sz="2400" dirty="0"/>
              <a:t> wireless communications to support </a:t>
            </a:r>
            <a:endParaRPr lang="en-US" altLang="en-US" sz="2400" dirty="0" smtClean="0"/>
          </a:p>
          <a:p>
            <a:pPr lvl="1"/>
            <a:r>
              <a:rPr lang="en-US" altLang="en-US" sz="2000" dirty="0" smtClean="0"/>
              <a:t>Multimedia data</a:t>
            </a:r>
          </a:p>
          <a:p>
            <a:pPr lvl="1"/>
            <a:r>
              <a:rPr lang="en-US" altLang="en-US" sz="2000" dirty="0" smtClean="0"/>
              <a:t>Video</a:t>
            </a:r>
          </a:p>
          <a:p>
            <a:pPr lvl="1"/>
            <a:r>
              <a:rPr lang="en-US" altLang="en-US" dirty="0" smtClean="0"/>
              <a:t>Voice</a:t>
            </a:r>
          </a:p>
          <a:p>
            <a:pPr lvl="1"/>
            <a:r>
              <a:rPr lang="en-US" altLang="en-US" sz="2000" dirty="0" smtClean="0"/>
              <a:t>Web browsing</a:t>
            </a:r>
          </a:p>
          <a:p>
            <a:pPr lvl="1"/>
            <a:r>
              <a:rPr lang="en-US" altLang="en-US" dirty="0" smtClean="0"/>
              <a:t>TV streaming</a:t>
            </a:r>
          </a:p>
          <a:p>
            <a:pPr lvl="1"/>
            <a:r>
              <a:rPr lang="en-US" altLang="en-US" sz="2000" dirty="0" smtClean="0"/>
              <a:t>Video conferencing</a:t>
            </a:r>
          </a:p>
          <a:p>
            <a:pPr lvl="1"/>
            <a:r>
              <a:rPr lang="en-US" altLang="en-US" dirty="0" smtClean="0"/>
              <a:t>Navigation</a:t>
            </a:r>
          </a:p>
          <a:p>
            <a:pPr lvl="1"/>
            <a:r>
              <a:rPr lang="en-US" altLang="en-US" sz="2000" dirty="0" smtClean="0"/>
              <a:t>Email</a:t>
            </a:r>
          </a:p>
          <a:p>
            <a:pPr lvl="0"/>
            <a:r>
              <a:rPr lang="en-US" altLang="en-US" dirty="0" smtClean="0"/>
              <a:t>More coverage with </a:t>
            </a:r>
            <a:r>
              <a:rPr lang="en-US" altLang="en-US" dirty="0" smtClean="0">
                <a:solidFill>
                  <a:srgbClr val="673BBA"/>
                </a:solidFill>
              </a:rPr>
              <a:t>lowest</a:t>
            </a:r>
            <a:r>
              <a:rPr lang="en-US" altLang="en-US" dirty="0" smtClean="0"/>
              <a:t> investment</a:t>
            </a:r>
            <a:endParaRPr lang="en-US" altLang="en-US" sz="2400" dirty="0" smtClean="0"/>
          </a:p>
          <a:p>
            <a:pPr lvl="0"/>
            <a:endParaRPr lang="en-US" altLang="en-US" sz="2400" dirty="0" smtClean="0"/>
          </a:p>
          <a:p>
            <a:pPr lvl="1"/>
            <a:endParaRPr lang="en-US" altLang="en-US" dirty="0"/>
          </a:p>
          <a:p>
            <a:endParaRPr lang="en-IN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2306" y="64248"/>
            <a:ext cx="582706" cy="582706"/>
          </a:xfrm>
          <a:prstGeom prst="rect">
            <a:avLst/>
          </a:prstGeom>
        </p:spPr>
      </p:pic>
      <p:pic>
        <p:nvPicPr>
          <p:cNvPr id="3076" name="Picture 4" descr="Karbonn A109 3G - Price in India, Full Specifications &amp; Features ..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5321" y="1275229"/>
            <a:ext cx="2095500" cy="279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7936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Third-Generation </a:t>
            </a:r>
            <a:r>
              <a:rPr lang="en-IN" dirty="0"/>
              <a:t>Systems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Features</a:t>
            </a:r>
          </a:p>
          <a:p>
            <a:pPr lvl="1"/>
            <a:r>
              <a:rPr lang="en-US" dirty="0" smtClean="0"/>
              <a:t>Technology used: </a:t>
            </a:r>
            <a:r>
              <a:rPr lang="en-US" dirty="0" smtClean="0">
                <a:solidFill>
                  <a:srgbClr val="673BBA"/>
                </a:solidFill>
              </a:rPr>
              <a:t>WCDMA/CDMA</a:t>
            </a:r>
          </a:p>
          <a:p>
            <a:pPr lvl="1"/>
            <a:r>
              <a:rPr lang="en-US" dirty="0" smtClean="0"/>
              <a:t>Bandwidth: </a:t>
            </a:r>
            <a:r>
              <a:rPr lang="en-US" dirty="0" smtClean="0">
                <a:solidFill>
                  <a:srgbClr val="673BBA"/>
                </a:solidFill>
              </a:rPr>
              <a:t>5-10 Mbps</a:t>
            </a:r>
          </a:p>
          <a:p>
            <a:pPr lvl="1"/>
            <a:r>
              <a:rPr lang="en-US" dirty="0" smtClean="0"/>
              <a:t>Frequency Band:</a:t>
            </a:r>
            <a:r>
              <a:rPr lang="en-US" dirty="0" smtClean="0">
                <a:solidFill>
                  <a:srgbClr val="673BBA"/>
                </a:solidFill>
              </a:rPr>
              <a:t>15-25 GHz</a:t>
            </a:r>
          </a:p>
          <a:p>
            <a:pPr lvl="1"/>
            <a:r>
              <a:rPr lang="en-US" dirty="0" smtClean="0"/>
              <a:t>User </a:t>
            </a:r>
            <a:r>
              <a:rPr lang="en-US" dirty="0" smtClean="0">
                <a:solidFill>
                  <a:srgbClr val="673BBA"/>
                </a:solidFill>
              </a:rPr>
              <a:t>circuit</a:t>
            </a:r>
            <a:r>
              <a:rPr lang="en-US" dirty="0" smtClean="0"/>
              <a:t> and </a:t>
            </a:r>
            <a:r>
              <a:rPr lang="en-US" dirty="0" smtClean="0">
                <a:solidFill>
                  <a:srgbClr val="673BBA"/>
                </a:solidFill>
              </a:rPr>
              <a:t>packet</a:t>
            </a:r>
            <a:r>
              <a:rPr lang="en-US" dirty="0" smtClean="0"/>
              <a:t> switching</a:t>
            </a:r>
          </a:p>
          <a:p>
            <a:pPr lvl="1"/>
            <a:r>
              <a:rPr lang="en-US" dirty="0" smtClean="0"/>
              <a:t>Higher </a:t>
            </a:r>
            <a:r>
              <a:rPr lang="en-US" dirty="0" smtClean="0">
                <a:solidFill>
                  <a:srgbClr val="673BBA"/>
                </a:solidFill>
              </a:rPr>
              <a:t>Security</a:t>
            </a:r>
          </a:p>
          <a:p>
            <a:r>
              <a:rPr lang="en-US" dirty="0" smtClean="0"/>
              <a:t>Limitations</a:t>
            </a:r>
          </a:p>
          <a:p>
            <a:pPr lvl="1"/>
            <a:r>
              <a:rPr lang="en-US" dirty="0" smtClean="0">
                <a:solidFill>
                  <a:srgbClr val="673BBA"/>
                </a:solidFill>
              </a:rPr>
              <a:t>Cost</a:t>
            </a:r>
            <a:r>
              <a:rPr lang="en-US" dirty="0" smtClean="0"/>
              <a:t> of mobile unit is higher</a:t>
            </a:r>
          </a:p>
          <a:p>
            <a:pPr lvl="1"/>
            <a:r>
              <a:rPr lang="en-US" dirty="0" smtClean="0"/>
              <a:t>Cost of </a:t>
            </a:r>
            <a:r>
              <a:rPr lang="en-US" dirty="0" smtClean="0">
                <a:solidFill>
                  <a:srgbClr val="673BBA"/>
                </a:solidFill>
              </a:rPr>
              <a:t>3G license </a:t>
            </a:r>
            <a:r>
              <a:rPr lang="en-US" dirty="0" smtClean="0"/>
              <a:t>services is higher.</a:t>
            </a:r>
            <a:endParaRPr lang="en-IN" dirty="0"/>
          </a:p>
        </p:txBody>
      </p:sp>
      <p:pic>
        <p:nvPicPr>
          <p:cNvPr id="4" name="Picture 4" descr="Karbonn A109 3G - Price in India, Full Specifications &amp; Features ..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5321" y="1275229"/>
            <a:ext cx="2095500" cy="279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2306" y="64248"/>
            <a:ext cx="582706" cy="582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909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GSM vs CDMA</a:t>
            </a:r>
            <a:endParaRPr lang="en-IN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098" name="Picture 2" descr="GSM vs CDMA Networks"/>
          <p:cNvPicPr>
            <a:picLocks noChangeAspect="1" noChangeArrowheads="1"/>
          </p:cNvPicPr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9390" y="2140048"/>
            <a:ext cx="3489512" cy="3489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4589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altLang="en-US" dirty="0"/>
              <a:t>Cellular Network Organization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3444"/>
            <a:ext cx="8445892" cy="5590565"/>
          </a:xfrm>
        </p:spPr>
        <p:txBody>
          <a:bodyPr/>
          <a:lstStyle/>
          <a:p>
            <a:r>
              <a:rPr lang="en-GB" altLang="en-US" dirty="0">
                <a:solidFill>
                  <a:srgbClr val="5430AA"/>
                </a:solidFill>
              </a:rPr>
              <a:t>Multiple</a:t>
            </a:r>
            <a:r>
              <a:rPr lang="en-GB" altLang="en-US" dirty="0"/>
              <a:t> low power </a:t>
            </a:r>
            <a:r>
              <a:rPr lang="en-GB" altLang="en-US" dirty="0">
                <a:solidFill>
                  <a:srgbClr val="5430AA"/>
                </a:solidFill>
              </a:rPr>
              <a:t>transmitters</a:t>
            </a:r>
          </a:p>
          <a:p>
            <a:pPr lvl="1"/>
            <a:r>
              <a:rPr lang="en-GB" altLang="en-US" dirty="0"/>
              <a:t>100w or less</a:t>
            </a:r>
          </a:p>
          <a:p>
            <a:r>
              <a:rPr lang="en-GB" altLang="en-US" dirty="0"/>
              <a:t>Area divided into </a:t>
            </a:r>
            <a:r>
              <a:rPr lang="en-GB" altLang="en-US" dirty="0">
                <a:solidFill>
                  <a:srgbClr val="5430AA"/>
                </a:solidFill>
              </a:rPr>
              <a:t>cells</a:t>
            </a:r>
          </a:p>
          <a:p>
            <a:pPr lvl="1"/>
            <a:r>
              <a:rPr lang="en-GB" altLang="en-US" dirty="0"/>
              <a:t>Each with own </a:t>
            </a:r>
            <a:r>
              <a:rPr lang="en-GB" altLang="en-US" dirty="0">
                <a:solidFill>
                  <a:srgbClr val="5430AA"/>
                </a:solidFill>
              </a:rPr>
              <a:t>antenna</a:t>
            </a:r>
          </a:p>
          <a:p>
            <a:pPr lvl="1"/>
            <a:r>
              <a:rPr lang="en-GB" altLang="en-US" dirty="0"/>
              <a:t>Each with own range of </a:t>
            </a:r>
            <a:r>
              <a:rPr lang="en-GB" altLang="en-US" dirty="0">
                <a:solidFill>
                  <a:srgbClr val="673BBA"/>
                </a:solidFill>
              </a:rPr>
              <a:t>frequencies</a:t>
            </a:r>
          </a:p>
          <a:p>
            <a:pPr lvl="1"/>
            <a:r>
              <a:rPr lang="en-GB" altLang="en-US" dirty="0"/>
              <a:t>Served by </a:t>
            </a:r>
            <a:r>
              <a:rPr lang="en-GB" altLang="en-US" dirty="0" smtClean="0">
                <a:solidFill>
                  <a:srgbClr val="673BBA"/>
                </a:solidFill>
              </a:rPr>
              <a:t>Base Station (BS)</a:t>
            </a:r>
            <a:endParaRPr lang="en-GB" altLang="en-US" dirty="0">
              <a:solidFill>
                <a:srgbClr val="673BBA"/>
              </a:solidFill>
            </a:endParaRPr>
          </a:p>
          <a:p>
            <a:pPr lvl="2"/>
            <a:r>
              <a:rPr lang="en-GB" altLang="en-US" dirty="0"/>
              <a:t>Transmitter, receiver, control unit</a:t>
            </a:r>
          </a:p>
          <a:p>
            <a:pPr lvl="1"/>
            <a:r>
              <a:rPr lang="en-GB" altLang="en-US" dirty="0"/>
              <a:t>Adjacent cells on different frequencies to </a:t>
            </a:r>
            <a:r>
              <a:rPr lang="en-GB" altLang="en-US" dirty="0">
                <a:solidFill>
                  <a:srgbClr val="673BBA"/>
                </a:solidFill>
              </a:rPr>
              <a:t>avoid</a:t>
            </a:r>
            <a:r>
              <a:rPr lang="en-GB" altLang="en-US" dirty="0"/>
              <a:t> crosstalk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7536" y="1605029"/>
            <a:ext cx="4161472" cy="232022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5846" y="2004273"/>
            <a:ext cx="404075" cy="40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357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GSM vs CDMA</a:t>
            </a:r>
            <a:endParaRPr lang="en-IN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81809122"/>
              </p:ext>
            </p:extLst>
          </p:nvPr>
        </p:nvGraphicFramePr>
        <p:xfrm>
          <a:off x="131763" y="863600"/>
          <a:ext cx="11928476" cy="396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964238"/>
                <a:gridCol w="5964238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GSM</a:t>
                      </a:r>
                      <a:endParaRPr lang="en-IN" sz="2000" b="1" dirty="0"/>
                    </a:p>
                  </a:txBody>
                  <a:tcPr>
                    <a:solidFill>
                      <a:srgbClr val="ACA4B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CDMA</a:t>
                      </a:r>
                      <a:endParaRPr lang="en-IN" sz="2000" b="1" dirty="0"/>
                    </a:p>
                  </a:txBody>
                  <a:tcPr>
                    <a:solidFill>
                      <a:srgbClr val="ACA4BA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61168459"/>
              </p:ext>
            </p:extLst>
          </p:nvPr>
        </p:nvGraphicFramePr>
        <p:xfrm>
          <a:off x="131762" y="1259682"/>
          <a:ext cx="11928476" cy="396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964238"/>
                <a:gridCol w="5964238"/>
              </a:tblGrid>
              <a:tr h="370840">
                <a:tc>
                  <a:txBody>
                    <a:bodyPr/>
                    <a:lstStyle/>
                    <a:p>
                      <a:r>
                        <a:rPr lang="en-IN" sz="2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Global System for Mobile communication</a:t>
                      </a:r>
                      <a:endParaRPr lang="en-IN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Code Division Multiple Access</a:t>
                      </a:r>
                      <a:endParaRPr lang="en-IN" sz="20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30949111"/>
              </p:ext>
            </p:extLst>
          </p:nvPr>
        </p:nvGraphicFramePr>
        <p:xfrm>
          <a:off x="131762" y="1630364"/>
          <a:ext cx="11928476" cy="396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964238"/>
                <a:gridCol w="5964238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Technology: FDMA &amp; TDMA</a:t>
                      </a:r>
                      <a:endParaRPr lang="en-IN" sz="2000" dirty="0"/>
                    </a:p>
                  </a:txBody>
                  <a:tcPr>
                    <a:solidFill>
                      <a:srgbClr val="ACA4B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CDMA</a:t>
                      </a:r>
                      <a:endParaRPr lang="en-IN" sz="2000" dirty="0"/>
                    </a:p>
                  </a:txBody>
                  <a:tcPr>
                    <a:solidFill>
                      <a:srgbClr val="ACA4BA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91671132"/>
              </p:ext>
            </p:extLst>
          </p:nvPr>
        </p:nvGraphicFramePr>
        <p:xfrm>
          <a:off x="131762" y="2026446"/>
          <a:ext cx="11928476" cy="396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964238"/>
                <a:gridCol w="5964238"/>
              </a:tblGrid>
              <a:tr h="370840">
                <a:tc>
                  <a:txBody>
                    <a:bodyPr/>
                    <a:lstStyle/>
                    <a:p>
                      <a:r>
                        <a:rPr lang="en-IN" sz="2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Data rate: 42Mbps in HSPA (3G)</a:t>
                      </a:r>
                      <a:endParaRPr lang="en-IN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Data rate: 3.6Mbps in CDMA</a:t>
                      </a:r>
                      <a:endParaRPr lang="en-IN" sz="20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1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07923863"/>
              </p:ext>
            </p:extLst>
          </p:nvPr>
        </p:nvGraphicFramePr>
        <p:xfrm>
          <a:off x="131762" y="2397128"/>
          <a:ext cx="11928476" cy="396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964238"/>
                <a:gridCol w="5964238"/>
              </a:tblGrid>
              <a:tr h="370840">
                <a:tc>
                  <a:txBody>
                    <a:bodyPr/>
                    <a:lstStyle/>
                    <a:p>
                      <a:r>
                        <a:rPr lang="en-IN" sz="2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GSM supports transmitting data and voice together</a:t>
                      </a:r>
                      <a:endParaRPr lang="en-IN" sz="2000" dirty="0"/>
                    </a:p>
                  </a:txBody>
                  <a:tcPr>
                    <a:solidFill>
                      <a:srgbClr val="ACA4B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CDMA doesn’t support it</a:t>
                      </a:r>
                      <a:endParaRPr lang="en-IN" sz="2000" dirty="0"/>
                    </a:p>
                  </a:txBody>
                  <a:tcPr>
                    <a:solidFill>
                      <a:srgbClr val="ACA4BA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2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35875881"/>
              </p:ext>
            </p:extLst>
          </p:nvPr>
        </p:nvGraphicFramePr>
        <p:xfrm>
          <a:off x="131762" y="2794704"/>
          <a:ext cx="11928476" cy="396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964238"/>
                <a:gridCol w="5964238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Here customer information is stored in SIM card.</a:t>
                      </a:r>
                      <a:endParaRPr lang="en-IN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Here customer information is stored in Handset.</a:t>
                      </a:r>
                      <a:endParaRPr lang="en-IN" sz="20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3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14995701"/>
              </p:ext>
            </p:extLst>
          </p:nvPr>
        </p:nvGraphicFramePr>
        <p:xfrm>
          <a:off x="131762" y="3165386"/>
          <a:ext cx="11928476" cy="396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964238"/>
                <a:gridCol w="5964238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Global market</a:t>
                      </a:r>
                      <a:r>
                        <a:rPr lang="en-US" sz="2000" baseline="0" dirty="0" smtClean="0"/>
                        <a:t> share is 75%</a:t>
                      </a:r>
                      <a:endParaRPr lang="en-IN" sz="2000" dirty="0"/>
                    </a:p>
                  </a:txBody>
                  <a:tcPr>
                    <a:solidFill>
                      <a:srgbClr val="ACA4B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/>
                        <a:t>Global market</a:t>
                      </a:r>
                      <a:r>
                        <a:rPr lang="en-US" sz="2000" baseline="0" dirty="0" smtClean="0"/>
                        <a:t> share is 25%</a:t>
                      </a:r>
                      <a:endParaRPr lang="en-IN" sz="2000" dirty="0" smtClean="0"/>
                    </a:p>
                  </a:txBody>
                  <a:tcPr>
                    <a:solidFill>
                      <a:srgbClr val="ACA4BA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4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31458304"/>
              </p:ext>
            </p:extLst>
          </p:nvPr>
        </p:nvGraphicFramePr>
        <p:xfrm>
          <a:off x="131762" y="3561468"/>
          <a:ext cx="11928476" cy="396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964238"/>
                <a:gridCol w="5964238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SIM specific. User can</a:t>
                      </a:r>
                      <a:r>
                        <a:rPr lang="en-US" sz="2000" baseline="0" dirty="0" smtClean="0"/>
                        <a:t> use/upgrade to multiple handset</a:t>
                      </a:r>
                      <a:endParaRPr lang="en-IN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Handset</a:t>
                      </a:r>
                      <a:r>
                        <a:rPr lang="en-US" sz="2000" baseline="0" dirty="0" smtClean="0"/>
                        <a:t> specific</a:t>
                      </a:r>
                      <a:endParaRPr lang="en-IN" sz="20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5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77846075"/>
              </p:ext>
            </p:extLst>
          </p:nvPr>
        </p:nvGraphicFramePr>
        <p:xfrm>
          <a:off x="131762" y="3932150"/>
          <a:ext cx="11928476" cy="396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964238"/>
                <a:gridCol w="5964238"/>
              </a:tblGrid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Security is comparatively lower than CDMA</a:t>
                      </a:r>
                      <a:endParaRPr lang="en-IN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ACA4B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Provides more security as encryption is inherit feature</a:t>
                      </a:r>
                      <a:endParaRPr lang="en-IN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ACA4BA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26940529"/>
              </p:ext>
            </p:extLst>
          </p:nvPr>
        </p:nvGraphicFramePr>
        <p:xfrm>
          <a:off x="131762" y="4328230"/>
          <a:ext cx="11928476" cy="396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964238"/>
                <a:gridCol w="5964238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Support International</a:t>
                      </a:r>
                      <a:r>
                        <a:rPr lang="en-US" sz="2000" baseline="0" dirty="0" smtClean="0"/>
                        <a:t> roaming</a:t>
                      </a:r>
                      <a:endParaRPr lang="en-IN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/>
                        <a:t>CDMA doesn’t support this</a:t>
                      </a:r>
                      <a:r>
                        <a:rPr lang="en-US" sz="2000" baseline="0" dirty="0" smtClean="0"/>
                        <a:t> facility</a:t>
                      </a:r>
                      <a:endParaRPr lang="en-IN" sz="2000" dirty="0" smtClean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05171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of Mobile </a:t>
            </a:r>
            <a:r>
              <a:rPr lang="en-US" dirty="0" smtClean="0"/>
              <a:t>Generations</a:t>
            </a:r>
            <a:endParaRPr lang="en-IN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146" name="Picture 2" descr="1G, 2G, 3G, 4G &amp; 5G: Wireless Cellular Technology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6026" y="2472392"/>
            <a:ext cx="3787588" cy="2130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1104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Comparison of Mobile Generations</a:t>
            </a:r>
            <a:endParaRPr lang="en-IN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77613916"/>
              </p:ext>
            </p:extLst>
          </p:nvPr>
        </p:nvGraphicFramePr>
        <p:xfrm>
          <a:off x="131763" y="863600"/>
          <a:ext cx="11928474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88079"/>
                <a:gridCol w="1988079"/>
                <a:gridCol w="1988079"/>
                <a:gridCol w="1988079"/>
                <a:gridCol w="1988079"/>
                <a:gridCol w="1988079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Parameters</a:t>
                      </a:r>
                      <a:endParaRPr lang="en-IN" dirty="0"/>
                    </a:p>
                  </a:txBody>
                  <a:tcPr>
                    <a:solidFill>
                      <a:srgbClr val="673BBA">
                        <a:alpha val="2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1G</a:t>
                      </a:r>
                      <a:endParaRPr lang="en-IN" b="1" dirty="0"/>
                    </a:p>
                  </a:txBody>
                  <a:tcPr>
                    <a:solidFill>
                      <a:srgbClr val="673BBA">
                        <a:alpha val="2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2G </a:t>
                      </a:r>
                      <a:endParaRPr lang="en-IN" b="1" dirty="0"/>
                    </a:p>
                  </a:txBody>
                  <a:tcPr>
                    <a:solidFill>
                      <a:srgbClr val="673BBA">
                        <a:alpha val="2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3G</a:t>
                      </a:r>
                      <a:endParaRPr lang="en-IN" b="1" dirty="0"/>
                    </a:p>
                  </a:txBody>
                  <a:tcPr>
                    <a:solidFill>
                      <a:srgbClr val="673BBA">
                        <a:alpha val="2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4G</a:t>
                      </a:r>
                      <a:endParaRPr lang="en-IN" b="1" dirty="0"/>
                    </a:p>
                  </a:txBody>
                  <a:tcPr>
                    <a:solidFill>
                      <a:srgbClr val="673BBA">
                        <a:alpha val="2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5G</a:t>
                      </a:r>
                      <a:endParaRPr lang="en-IN" b="1" dirty="0"/>
                    </a:p>
                  </a:txBody>
                  <a:tcPr>
                    <a:solidFill>
                      <a:srgbClr val="673BBA">
                        <a:alpha val="27000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3954556"/>
              </p:ext>
            </p:extLst>
          </p:nvPr>
        </p:nvGraphicFramePr>
        <p:xfrm>
          <a:off x="131763" y="1228313"/>
          <a:ext cx="11928474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88079"/>
                <a:gridCol w="1988079"/>
                <a:gridCol w="1988079"/>
                <a:gridCol w="1988079"/>
                <a:gridCol w="1988079"/>
                <a:gridCol w="1988079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Introduced</a:t>
                      </a:r>
                      <a:r>
                        <a:rPr lang="en-US" baseline="0" dirty="0" smtClean="0"/>
                        <a:t> in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1980’s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1990’s</a:t>
                      </a:r>
                      <a:endParaRPr lang="en-IN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2000’s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2010’s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2020’s</a:t>
                      </a:r>
                      <a:endParaRPr lang="en-IN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4496232"/>
              </p:ext>
            </p:extLst>
          </p:nvPr>
        </p:nvGraphicFramePr>
        <p:xfrm>
          <a:off x="131763" y="1599153"/>
          <a:ext cx="11928474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88079"/>
                <a:gridCol w="1988079"/>
                <a:gridCol w="1988079"/>
                <a:gridCol w="1988079"/>
                <a:gridCol w="1988079"/>
                <a:gridCol w="1988079"/>
              </a:tblGrid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Bandwidth</a:t>
                      </a:r>
                      <a:endParaRPr lang="en-IN" sz="18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D6CAE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2kbps</a:t>
                      </a:r>
                      <a:endParaRPr lang="en-IN" sz="18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D6CAE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64kbps</a:t>
                      </a:r>
                      <a:endParaRPr lang="en-IN" sz="1800" b="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D6CAE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2Mbps</a:t>
                      </a:r>
                      <a:endParaRPr lang="en-IN" sz="18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D6CAE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200Mbps</a:t>
                      </a:r>
                      <a:endParaRPr lang="en-IN" sz="18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D6CAE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1Gbps</a:t>
                      </a:r>
                      <a:endParaRPr lang="en-IN" sz="18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D6CAEC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2642081"/>
              </p:ext>
            </p:extLst>
          </p:nvPr>
        </p:nvGraphicFramePr>
        <p:xfrm>
          <a:off x="131763" y="1969919"/>
          <a:ext cx="11928474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88079"/>
                <a:gridCol w="1988079"/>
                <a:gridCol w="1988079"/>
                <a:gridCol w="1988079"/>
                <a:gridCol w="1988079"/>
                <a:gridCol w="1988079"/>
              </a:tblGrid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baseline="0" dirty="0" smtClean="0"/>
                        <a:t>Standard-</a:t>
                      </a:r>
                      <a:endParaRPr lang="en-US" dirty="0" smtClean="0"/>
                    </a:p>
                    <a:p>
                      <a:r>
                        <a:rPr lang="en-US" dirty="0" smtClean="0"/>
                        <a:t>Technology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AMPS-analog</a:t>
                      </a:r>
                    </a:p>
                    <a:p>
                      <a:r>
                        <a:rPr lang="en-US" dirty="0" smtClean="0"/>
                        <a:t>NMT-Nordic Mobile Telephone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TDMA,CDMA(2G)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EDGE,GPRS(2.5G)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GSM-digital cellular</a:t>
                      </a:r>
                      <a:endParaRPr lang="en-IN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3G,HSPA,HSPA+</a:t>
                      </a:r>
                    </a:p>
                    <a:p>
                      <a:r>
                        <a:rPr lang="en-US" dirty="0" smtClean="0"/>
                        <a:t>WCDMA-broadband</a:t>
                      </a:r>
                    </a:p>
                    <a:p>
                      <a:r>
                        <a:rPr lang="en-US" dirty="0" smtClean="0"/>
                        <a:t>UMTS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4G,LTE</a:t>
                      </a:r>
                    </a:p>
                    <a:p>
                      <a:r>
                        <a:rPr lang="en-US" dirty="0" smtClean="0"/>
                        <a:t>Standard-Unified IP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Single Unified 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Standard-Unified IP</a:t>
                      </a:r>
                      <a:endParaRPr lang="en-IN" dirty="0" smtClean="0"/>
                    </a:p>
                    <a:p>
                      <a:r>
                        <a:rPr lang="en-US" dirty="0" smtClean="0"/>
                        <a:t>Seamless</a:t>
                      </a:r>
                      <a:endParaRPr lang="en-IN" dirty="0" smtClean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6284557"/>
              </p:ext>
            </p:extLst>
          </p:nvPr>
        </p:nvGraphicFramePr>
        <p:xfrm>
          <a:off x="131763" y="2884319"/>
          <a:ext cx="11928474" cy="640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88079"/>
                <a:gridCol w="1988079"/>
                <a:gridCol w="1988079"/>
                <a:gridCol w="1988079"/>
                <a:gridCol w="1988079"/>
                <a:gridCol w="1988079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Switching</a:t>
                      </a:r>
                      <a:r>
                        <a:rPr lang="en-US" baseline="0" dirty="0" smtClean="0"/>
                        <a:t> Technique</a:t>
                      </a:r>
                      <a:endParaRPr lang="en-IN" dirty="0"/>
                    </a:p>
                  </a:txBody>
                  <a:tcPr>
                    <a:solidFill>
                      <a:srgbClr val="D6CAE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Circuit Switching</a:t>
                      </a:r>
                      <a:endParaRPr lang="en-IN" dirty="0"/>
                    </a:p>
                  </a:txBody>
                  <a:tcPr>
                    <a:solidFill>
                      <a:srgbClr val="D6CAE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Circuit Switching</a:t>
                      </a:r>
                      <a:endParaRPr lang="en-IN" dirty="0" smtClean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&amp; Packet Switching</a:t>
                      </a:r>
                      <a:endParaRPr lang="en-IN" dirty="0" smtClean="0"/>
                    </a:p>
                  </a:txBody>
                  <a:tcPr>
                    <a:solidFill>
                      <a:srgbClr val="D6CAE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Packet Switching</a:t>
                      </a:r>
                      <a:endParaRPr lang="en-IN" dirty="0" smtClean="0"/>
                    </a:p>
                  </a:txBody>
                  <a:tcPr>
                    <a:solidFill>
                      <a:srgbClr val="D6CAE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Packet Switching</a:t>
                      </a:r>
                      <a:endParaRPr lang="en-IN" dirty="0" smtClean="0"/>
                    </a:p>
                  </a:txBody>
                  <a:tcPr>
                    <a:solidFill>
                      <a:srgbClr val="D6CAE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Packet Switching</a:t>
                      </a:r>
                      <a:endParaRPr lang="en-IN" dirty="0" smtClean="0"/>
                    </a:p>
                  </a:txBody>
                  <a:tcPr>
                    <a:solidFill>
                      <a:srgbClr val="D6CAEC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2550704"/>
              </p:ext>
            </p:extLst>
          </p:nvPr>
        </p:nvGraphicFramePr>
        <p:xfrm>
          <a:off x="131763" y="3524399"/>
          <a:ext cx="11928474" cy="640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88079"/>
                <a:gridCol w="1988079"/>
                <a:gridCol w="1988079"/>
                <a:gridCol w="1988079"/>
                <a:gridCol w="1988079"/>
                <a:gridCol w="1988079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Multiplexing Technique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FDMA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TDMA/CDMA</a:t>
                      </a:r>
                      <a:endParaRPr lang="en-IN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CDMA</a:t>
                      </a:r>
                      <a:endParaRPr lang="en-IN" dirty="0" smtClean="0"/>
                    </a:p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CDMA</a:t>
                      </a:r>
                      <a:endParaRPr lang="en-IN" dirty="0" smtClean="0"/>
                    </a:p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CDMA</a:t>
                      </a:r>
                      <a:endParaRPr lang="en-IN" dirty="0" smtClean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1415485"/>
              </p:ext>
            </p:extLst>
          </p:nvPr>
        </p:nvGraphicFramePr>
        <p:xfrm>
          <a:off x="131763" y="4158649"/>
          <a:ext cx="11928474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88079"/>
                <a:gridCol w="1988079"/>
                <a:gridCol w="1988079"/>
                <a:gridCol w="1988079"/>
                <a:gridCol w="1988079"/>
                <a:gridCol w="1988079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Core Network</a:t>
                      </a:r>
                      <a:endParaRPr lang="en-IN" dirty="0"/>
                    </a:p>
                  </a:txBody>
                  <a:tcPr>
                    <a:solidFill>
                      <a:srgbClr val="D6CAE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PSTN</a:t>
                      </a:r>
                      <a:endParaRPr lang="en-IN" dirty="0"/>
                    </a:p>
                  </a:txBody>
                  <a:tcPr>
                    <a:solidFill>
                      <a:srgbClr val="D6CAE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PSTN</a:t>
                      </a:r>
                      <a:endParaRPr lang="en-IN" dirty="0" smtClean="0"/>
                    </a:p>
                  </a:txBody>
                  <a:tcPr>
                    <a:solidFill>
                      <a:srgbClr val="D6CAE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Packet Network</a:t>
                      </a:r>
                      <a:endParaRPr lang="en-IN" dirty="0"/>
                    </a:p>
                  </a:txBody>
                  <a:tcPr>
                    <a:solidFill>
                      <a:srgbClr val="D6CAE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Internet </a:t>
                      </a:r>
                      <a:endParaRPr lang="en-IN" dirty="0"/>
                    </a:p>
                  </a:txBody>
                  <a:tcPr>
                    <a:solidFill>
                      <a:srgbClr val="D6CAE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Internet</a:t>
                      </a:r>
                      <a:endParaRPr lang="en-IN" dirty="0"/>
                    </a:p>
                  </a:txBody>
                  <a:tcPr>
                    <a:solidFill>
                      <a:srgbClr val="D6CAEC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7482630"/>
              </p:ext>
            </p:extLst>
          </p:nvPr>
        </p:nvGraphicFramePr>
        <p:xfrm>
          <a:off x="131763" y="4529489"/>
          <a:ext cx="11928474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88079"/>
                <a:gridCol w="1988079"/>
                <a:gridCol w="1988079"/>
                <a:gridCol w="1988079"/>
                <a:gridCol w="1988079"/>
                <a:gridCol w="1988079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Features</a:t>
                      </a:r>
                      <a:endParaRPr lang="en-IN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Mobility, voice</a:t>
                      </a:r>
                      <a:r>
                        <a:rPr lang="en-US" baseline="0" smtClean="0"/>
                        <a:t> call</a:t>
                      </a:r>
                      <a:endParaRPr lang="en-IN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Roaming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Voice quality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SMS,MMS</a:t>
                      </a:r>
                      <a:endParaRPr lang="en-IN" dirty="0" smtClean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Global</a:t>
                      </a:r>
                      <a:r>
                        <a:rPr lang="en-US" baseline="0" dirty="0" smtClean="0"/>
                        <a:t> Roaming,</a:t>
                      </a:r>
                    </a:p>
                    <a:p>
                      <a:r>
                        <a:rPr lang="en-US" baseline="0" dirty="0" smtClean="0"/>
                        <a:t>High speed data</a:t>
                      </a:r>
                    </a:p>
                    <a:p>
                      <a:r>
                        <a:rPr lang="en-US" baseline="0" dirty="0" smtClean="0"/>
                        <a:t>Internet(limited)</a:t>
                      </a:r>
                      <a:endParaRPr lang="en-IN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Internet,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err="1" smtClean="0"/>
                        <a:t>MobileIP</a:t>
                      </a:r>
                      <a:r>
                        <a:rPr lang="en-US" dirty="0" smtClean="0"/>
                        <a:t>, Wi-Max</a:t>
                      </a:r>
                    </a:p>
                    <a:p>
                      <a:endParaRPr lang="en-IN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Internet</a:t>
                      </a:r>
                    </a:p>
                    <a:p>
                      <a:r>
                        <a:rPr lang="en-US" dirty="0" smtClean="0"/>
                        <a:t>&lt;1 </a:t>
                      </a:r>
                      <a:r>
                        <a:rPr lang="en-US" dirty="0" err="1" smtClean="0"/>
                        <a:t>msec</a:t>
                      </a:r>
                      <a:r>
                        <a:rPr lang="en-US" dirty="0" smtClean="0"/>
                        <a:t> latency</a:t>
                      </a:r>
                    </a:p>
                    <a:p>
                      <a:r>
                        <a:rPr lang="en-US" dirty="0" err="1" smtClean="0"/>
                        <a:t>IoT</a:t>
                      </a:r>
                      <a:endParaRPr lang="en-IN" dirty="0"/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6944975"/>
              </p:ext>
            </p:extLst>
          </p:nvPr>
        </p:nvGraphicFramePr>
        <p:xfrm>
          <a:off x="131763" y="5438059"/>
          <a:ext cx="11928474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88079"/>
                <a:gridCol w="1988079"/>
                <a:gridCol w="1988079"/>
                <a:gridCol w="1988079"/>
                <a:gridCol w="1988079"/>
                <a:gridCol w="1988079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Handoff</a:t>
                      </a:r>
                      <a:endParaRPr lang="en-IN" dirty="0"/>
                    </a:p>
                  </a:txBody>
                  <a:tcPr>
                    <a:solidFill>
                      <a:srgbClr val="D6CAE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Horizontal</a:t>
                      </a:r>
                      <a:endParaRPr lang="en-IN" dirty="0"/>
                    </a:p>
                  </a:txBody>
                  <a:tcPr>
                    <a:solidFill>
                      <a:srgbClr val="D6CAE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Horizontal</a:t>
                      </a:r>
                      <a:endParaRPr lang="en-IN" dirty="0" smtClean="0"/>
                    </a:p>
                  </a:txBody>
                  <a:tcPr>
                    <a:solidFill>
                      <a:srgbClr val="D6CAE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Horizontal</a:t>
                      </a:r>
                      <a:endParaRPr lang="en-IN" dirty="0"/>
                    </a:p>
                  </a:txBody>
                  <a:tcPr>
                    <a:solidFill>
                      <a:srgbClr val="D6CAE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Horizontal &amp; Vertical</a:t>
                      </a:r>
                      <a:endParaRPr lang="en-IN" dirty="0"/>
                    </a:p>
                  </a:txBody>
                  <a:tcPr>
                    <a:solidFill>
                      <a:srgbClr val="D6CAE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Horizontal &amp; Vertical</a:t>
                      </a:r>
                      <a:endParaRPr lang="en-IN" dirty="0" smtClean="0"/>
                    </a:p>
                    <a:p>
                      <a:endParaRPr lang="en-IN" dirty="0"/>
                    </a:p>
                  </a:txBody>
                  <a:tcPr>
                    <a:solidFill>
                      <a:srgbClr val="D6CAEC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6575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GTU Questions: Unit 2-Part 1</a:t>
            </a:r>
            <a:endParaRPr lang="en-IN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56401051"/>
              </p:ext>
            </p:extLst>
          </p:nvPr>
        </p:nvGraphicFramePr>
        <p:xfrm>
          <a:off x="131763" y="1299616"/>
          <a:ext cx="11898312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32113"/>
                <a:gridCol w="9284195"/>
                <a:gridCol w="853533"/>
                <a:gridCol w="122847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Sr.</a:t>
                      </a:r>
                      <a:endParaRPr lang="en-IN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Question</a:t>
                      </a:r>
                      <a:endParaRPr lang="en-IN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Marks</a:t>
                      </a:r>
                      <a:endParaRPr lang="en-IN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Year</a:t>
                      </a:r>
                      <a:endParaRPr lang="en-IN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1.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Describe Cell Splitting and Cell Sectoring with its limitations in detail.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Win’19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2.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Justify, Why Hexagon cell shape is used in cellular network?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Win’20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3.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Define following.1) Fading 2) Modulation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Win’18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4.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Define Reflection, Refraction and diffraction.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Sum’19</a:t>
                      </a: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13397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IN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131763" y="863600"/>
          <a:ext cx="10087058" cy="7924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06003"/>
                <a:gridCol w="9181055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Book:</a:t>
                      </a:r>
                      <a:endParaRPr lang="en-IN" sz="20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000" kern="1200" dirty="0" smtClean="0"/>
                        <a:t>Wireless Communications &amp; Networks, Second Edition, William Stallings by Pearson</a:t>
                      </a:r>
                      <a:endParaRPr lang="en-IN" sz="2000" b="0" i="1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IN" sz="20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2000" b="0" i="1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1366" y="75037"/>
            <a:ext cx="561128" cy="561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72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smtClean="0"/>
              <a:t>Thank You</a:t>
            </a:r>
            <a:endParaRPr lang="en-IN" i="1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82775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dirty="0"/>
              <a:t>Shape of Cells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3444"/>
            <a:ext cx="8291602" cy="5590565"/>
          </a:xfrm>
        </p:spPr>
        <p:txBody>
          <a:bodyPr/>
          <a:lstStyle/>
          <a:p>
            <a:r>
              <a:rPr lang="en-GB" altLang="en-US" b="1" dirty="0"/>
              <a:t>Square</a:t>
            </a:r>
          </a:p>
          <a:p>
            <a:pPr lvl="1"/>
            <a:r>
              <a:rPr lang="en-GB" altLang="en-US" dirty="0"/>
              <a:t>Width </a:t>
            </a:r>
            <a:r>
              <a:rPr lang="en-GB" altLang="en-US" i="1" dirty="0">
                <a:solidFill>
                  <a:srgbClr val="5430AA"/>
                </a:solidFill>
              </a:rPr>
              <a:t>d</a:t>
            </a:r>
            <a:r>
              <a:rPr lang="en-GB" altLang="en-US" dirty="0"/>
              <a:t> cell has four </a:t>
            </a:r>
            <a:r>
              <a:rPr lang="en-GB" altLang="en-US" dirty="0" smtClean="0"/>
              <a:t>neighbours </a:t>
            </a:r>
            <a:r>
              <a:rPr lang="en-GB" altLang="en-US" dirty="0"/>
              <a:t>at distance </a:t>
            </a:r>
            <a:r>
              <a:rPr lang="en-GB" altLang="en-US" i="1" dirty="0">
                <a:solidFill>
                  <a:srgbClr val="5430AA"/>
                </a:solidFill>
              </a:rPr>
              <a:t>d</a:t>
            </a:r>
            <a:r>
              <a:rPr lang="en-GB" altLang="en-US" dirty="0"/>
              <a:t> and four at distance </a:t>
            </a:r>
            <a:r>
              <a:rPr lang="en-GB" altLang="en-US" i="1" dirty="0" smtClean="0">
                <a:solidFill>
                  <a:srgbClr val="5430AA"/>
                </a:solidFill>
              </a:rPr>
              <a:t>d</a:t>
            </a:r>
          </a:p>
          <a:p>
            <a:pPr lvl="1"/>
            <a:r>
              <a:rPr lang="en-GB" altLang="en-US" dirty="0" smtClean="0"/>
              <a:t>However</a:t>
            </a:r>
            <a:r>
              <a:rPr lang="en-GB" altLang="en-US" i="1" dirty="0" smtClean="0"/>
              <a:t>, </a:t>
            </a:r>
            <a:r>
              <a:rPr lang="en-GB" altLang="en-US" dirty="0" smtClean="0"/>
              <a:t>this geometry is not ideal</a:t>
            </a:r>
            <a:endParaRPr lang="en-GB" altLang="en-US" i="1" dirty="0"/>
          </a:p>
          <a:p>
            <a:pPr lvl="1"/>
            <a:r>
              <a:rPr lang="en-GB" altLang="en-US" dirty="0"/>
              <a:t>Better if all adjacent antennas </a:t>
            </a:r>
            <a:r>
              <a:rPr lang="en-GB" altLang="en-US" dirty="0">
                <a:solidFill>
                  <a:srgbClr val="5430AA"/>
                </a:solidFill>
              </a:rPr>
              <a:t>equidistant</a:t>
            </a:r>
          </a:p>
          <a:p>
            <a:pPr lvl="2"/>
            <a:r>
              <a:rPr lang="en-GB" altLang="en-US" dirty="0"/>
              <a:t>Simplifies </a:t>
            </a:r>
            <a:r>
              <a:rPr lang="en-GB" altLang="en-US" dirty="0">
                <a:solidFill>
                  <a:srgbClr val="5430AA"/>
                </a:solidFill>
              </a:rPr>
              <a:t>choosing</a:t>
            </a:r>
            <a:r>
              <a:rPr lang="en-GB" altLang="en-US" dirty="0"/>
              <a:t> and </a:t>
            </a:r>
            <a:r>
              <a:rPr lang="en-GB" altLang="en-US" dirty="0">
                <a:solidFill>
                  <a:srgbClr val="5430AA"/>
                </a:solidFill>
              </a:rPr>
              <a:t>switching</a:t>
            </a:r>
            <a:r>
              <a:rPr lang="en-GB" altLang="en-US" dirty="0"/>
              <a:t> to new </a:t>
            </a:r>
            <a:r>
              <a:rPr lang="en-GB" altLang="en-US" dirty="0" smtClean="0"/>
              <a:t>antenna</a:t>
            </a:r>
          </a:p>
          <a:p>
            <a:pPr marL="914400" lvl="2" indent="0">
              <a:buNone/>
            </a:pPr>
            <a:endParaRPr lang="en-GB" altLang="en-US" dirty="0"/>
          </a:p>
          <a:p>
            <a:r>
              <a:rPr lang="en-GB" altLang="en-US" b="1" dirty="0"/>
              <a:t>Hexagon</a:t>
            </a:r>
          </a:p>
          <a:p>
            <a:pPr lvl="1"/>
            <a:r>
              <a:rPr lang="en-GB" altLang="en-US" dirty="0"/>
              <a:t>Provides </a:t>
            </a:r>
            <a:r>
              <a:rPr lang="en-GB" altLang="en-US" dirty="0">
                <a:solidFill>
                  <a:srgbClr val="5430AA"/>
                </a:solidFill>
              </a:rPr>
              <a:t>equidistant</a:t>
            </a:r>
            <a:r>
              <a:rPr lang="en-GB" altLang="en-US" dirty="0"/>
              <a:t> antennas</a:t>
            </a:r>
          </a:p>
          <a:p>
            <a:pPr lvl="1"/>
            <a:r>
              <a:rPr lang="en-GB" altLang="en-US" dirty="0"/>
              <a:t>Radius defined as radius of </a:t>
            </a:r>
            <a:r>
              <a:rPr lang="en-GB" altLang="en-US" dirty="0" err="1">
                <a:solidFill>
                  <a:srgbClr val="5430AA"/>
                </a:solidFill>
              </a:rPr>
              <a:t>circum</a:t>
            </a:r>
            <a:r>
              <a:rPr lang="en-GB" altLang="en-US" dirty="0">
                <a:solidFill>
                  <a:srgbClr val="5430AA"/>
                </a:solidFill>
              </a:rPr>
              <a:t>-circle</a:t>
            </a:r>
          </a:p>
          <a:p>
            <a:pPr lvl="2"/>
            <a:r>
              <a:rPr lang="en-GB" altLang="en-US" dirty="0"/>
              <a:t>Distance from </a:t>
            </a:r>
            <a:r>
              <a:rPr lang="en-GB" altLang="en-US" dirty="0" err="1"/>
              <a:t>center</a:t>
            </a:r>
            <a:r>
              <a:rPr lang="en-GB" altLang="en-US" dirty="0"/>
              <a:t> to vertex equals </a:t>
            </a:r>
            <a:r>
              <a:rPr lang="en-GB" altLang="en-US" dirty="0">
                <a:solidFill>
                  <a:srgbClr val="5430AA"/>
                </a:solidFill>
              </a:rPr>
              <a:t>length of side</a:t>
            </a:r>
          </a:p>
          <a:p>
            <a:pPr lvl="1"/>
            <a:r>
              <a:rPr lang="en-GB" altLang="en-US" dirty="0"/>
              <a:t>Distance between </a:t>
            </a:r>
            <a:r>
              <a:rPr lang="en-GB" altLang="en-US" dirty="0" err="1"/>
              <a:t>centers</a:t>
            </a:r>
            <a:r>
              <a:rPr lang="en-GB" altLang="en-US" dirty="0"/>
              <a:t> of cells radius </a:t>
            </a:r>
            <a:r>
              <a:rPr lang="en-GB" altLang="en-US" i="1" dirty="0"/>
              <a:t>R </a:t>
            </a:r>
            <a:r>
              <a:rPr lang="en-GB" altLang="en-US" dirty="0"/>
              <a:t>is </a:t>
            </a:r>
            <a:r>
              <a:rPr lang="en-GB" altLang="en-US" i="1" dirty="0" smtClean="0"/>
              <a:t>R</a:t>
            </a:r>
            <a:endParaRPr lang="en-GB" altLang="en-US" i="1" dirty="0"/>
          </a:p>
          <a:p>
            <a:pPr lvl="1"/>
            <a:r>
              <a:rPr lang="en-GB" altLang="en-US" dirty="0">
                <a:solidFill>
                  <a:srgbClr val="5430AA"/>
                </a:solidFill>
              </a:rPr>
              <a:t>Not</a:t>
            </a:r>
            <a:r>
              <a:rPr lang="en-GB" altLang="en-US" dirty="0"/>
              <a:t> always </a:t>
            </a:r>
            <a:r>
              <a:rPr lang="en-GB" altLang="en-US" dirty="0">
                <a:solidFill>
                  <a:srgbClr val="5430AA"/>
                </a:solidFill>
              </a:rPr>
              <a:t>precise</a:t>
            </a:r>
            <a:r>
              <a:rPr lang="en-GB" altLang="en-US" dirty="0"/>
              <a:t> hexagons</a:t>
            </a:r>
          </a:p>
          <a:p>
            <a:pPr lvl="2"/>
            <a:r>
              <a:rPr lang="en-GB" altLang="en-US" dirty="0">
                <a:solidFill>
                  <a:srgbClr val="5430AA"/>
                </a:solidFill>
              </a:rPr>
              <a:t>Topographical</a:t>
            </a:r>
            <a:r>
              <a:rPr lang="en-GB" altLang="en-US" dirty="0"/>
              <a:t> limitations</a:t>
            </a:r>
          </a:p>
          <a:p>
            <a:pPr lvl="2"/>
            <a:r>
              <a:rPr lang="en-GB" altLang="en-US" dirty="0"/>
              <a:t>Local </a:t>
            </a:r>
            <a:r>
              <a:rPr lang="en-GB" altLang="en-US" dirty="0">
                <a:solidFill>
                  <a:srgbClr val="5430AA"/>
                </a:solidFill>
              </a:rPr>
              <a:t>signal</a:t>
            </a:r>
            <a:r>
              <a:rPr lang="en-GB" altLang="en-US" dirty="0"/>
              <a:t> </a:t>
            </a:r>
            <a:r>
              <a:rPr lang="en-GB" altLang="en-US" dirty="0">
                <a:solidFill>
                  <a:srgbClr val="5430AA"/>
                </a:solidFill>
              </a:rPr>
              <a:t>propagation</a:t>
            </a:r>
            <a:r>
              <a:rPr lang="en-GB" altLang="en-US" dirty="0"/>
              <a:t> conditions</a:t>
            </a:r>
          </a:p>
          <a:p>
            <a:pPr lvl="2"/>
            <a:r>
              <a:rPr lang="en-GB" altLang="en-US" dirty="0">
                <a:solidFill>
                  <a:srgbClr val="5430AA"/>
                </a:solidFill>
              </a:rPr>
              <a:t>Location</a:t>
            </a:r>
            <a:r>
              <a:rPr lang="en-GB" altLang="en-US" dirty="0"/>
              <a:t> of antennas</a:t>
            </a:r>
          </a:p>
          <a:p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8859142" y="863444"/>
            <a:ext cx="2593268" cy="256759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937736" y="3614822"/>
            <a:ext cx="2436081" cy="2567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433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dirty="0"/>
              <a:t>Frequency Reuse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44557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dirty="0"/>
              <a:t>Frequency Reuse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3444"/>
            <a:ext cx="7185048" cy="5590565"/>
          </a:xfrm>
        </p:spPr>
        <p:txBody>
          <a:bodyPr/>
          <a:lstStyle/>
          <a:p>
            <a:r>
              <a:rPr lang="en-IN" dirty="0">
                <a:solidFill>
                  <a:srgbClr val="5430AA"/>
                </a:solidFill>
              </a:rPr>
              <a:t>Frequency reusing</a:t>
            </a:r>
            <a:r>
              <a:rPr lang="en-IN" dirty="0"/>
              <a:t> is the concept of using the </a:t>
            </a:r>
            <a:r>
              <a:rPr lang="en-IN" dirty="0">
                <a:solidFill>
                  <a:srgbClr val="5430AA"/>
                </a:solidFill>
              </a:rPr>
              <a:t>same</a:t>
            </a:r>
            <a:r>
              <a:rPr lang="en-IN" dirty="0"/>
              <a:t> </a:t>
            </a:r>
            <a:r>
              <a:rPr lang="en-IN" dirty="0">
                <a:solidFill>
                  <a:srgbClr val="5430AA"/>
                </a:solidFill>
              </a:rPr>
              <a:t>radio</a:t>
            </a:r>
            <a:r>
              <a:rPr lang="en-IN" dirty="0"/>
              <a:t> frequencies within a given area, that are </a:t>
            </a:r>
            <a:r>
              <a:rPr lang="en-IN" dirty="0">
                <a:solidFill>
                  <a:srgbClr val="5430AA"/>
                </a:solidFill>
              </a:rPr>
              <a:t>separated</a:t>
            </a:r>
            <a:r>
              <a:rPr lang="en-IN" dirty="0"/>
              <a:t> by </a:t>
            </a:r>
            <a:r>
              <a:rPr lang="en-IN" dirty="0" smtClean="0"/>
              <a:t>considerable </a:t>
            </a:r>
            <a:r>
              <a:rPr lang="en-IN" dirty="0"/>
              <a:t>distance, with </a:t>
            </a:r>
            <a:r>
              <a:rPr lang="en-IN" dirty="0">
                <a:solidFill>
                  <a:srgbClr val="5430AA"/>
                </a:solidFill>
              </a:rPr>
              <a:t>minimal</a:t>
            </a:r>
            <a:r>
              <a:rPr lang="en-IN" dirty="0"/>
              <a:t> interference, to establish </a:t>
            </a:r>
            <a:r>
              <a:rPr lang="en-IN" dirty="0">
                <a:solidFill>
                  <a:srgbClr val="5430AA"/>
                </a:solidFill>
              </a:rPr>
              <a:t>communication</a:t>
            </a:r>
            <a:r>
              <a:rPr lang="en-IN" dirty="0" smtClean="0"/>
              <a:t>.</a:t>
            </a:r>
          </a:p>
          <a:p>
            <a:r>
              <a:rPr lang="en-US" dirty="0" smtClean="0">
                <a:solidFill>
                  <a:srgbClr val="5430AA"/>
                </a:solidFill>
              </a:rPr>
              <a:t>Benefits</a:t>
            </a:r>
            <a:r>
              <a:rPr lang="en-US" dirty="0" smtClean="0"/>
              <a:t> of </a:t>
            </a:r>
            <a:r>
              <a:rPr lang="en-GB" altLang="en-US" dirty="0"/>
              <a:t>Frequency </a:t>
            </a:r>
            <a:r>
              <a:rPr lang="en-GB" altLang="en-US" dirty="0" smtClean="0"/>
              <a:t>Reuse:</a:t>
            </a:r>
          </a:p>
          <a:p>
            <a:pPr lvl="1"/>
            <a:r>
              <a:rPr lang="en-IN" dirty="0"/>
              <a:t>Allows </a:t>
            </a:r>
            <a:r>
              <a:rPr lang="en-IN" dirty="0">
                <a:solidFill>
                  <a:srgbClr val="673BBA"/>
                </a:solidFill>
              </a:rPr>
              <a:t>communications</a:t>
            </a:r>
            <a:r>
              <a:rPr lang="en-IN" dirty="0"/>
              <a:t> within cell on a given frequency</a:t>
            </a:r>
          </a:p>
          <a:p>
            <a:pPr lvl="1"/>
            <a:r>
              <a:rPr lang="en-IN" dirty="0"/>
              <a:t>Limits escaping </a:t>
            </a:r>
            <a:r>
              <a:rPr lang="en-IN" dirty="0">
                <a:solidFill>
                  <a:srgbClr val="673BBA"/>
                </a:solidFill>
              </a:rPr>
              <a:t>power</a:t>
            </a:r>
            <a:r>
              <a:rPr lang="en-IN" dirty="0"/>
              <a:t> to adjacent cells</a:t>
            </a:r>
          </a:p>
          <a:p>
            <a:pPr lvl="1"/>
            <a:r>
              <a:rPr lang="en-IN" dirty="0"/>
              <a:t>Allows </a:t>
            </a:r>
            <a:r>
              <a:rPr lang="en-IN" dirty="0">
                <a:solidFill>
                  <a:srgbClr val="673BBA"/>
                </a:solidFill>
              </a:rPr>
              <a:t>re-use</a:t>
            </a:r>
            <a:r>
              <a:rPr lang="en-IN" dirty="0"/>
              <a:t> of frequencies in nearby cells</a:t>
            </a:r>
          </a:p>
          <a:p>
            <a:pPr lvl="1"/>
            <a:r>
              <a:rPr lang="en-IN" dirty="0"/>
              <a:t>Uses same </a:t>
            </a:r>
            <a:r>
              <a:rPr lang="en-IN" dirty="0">
                <a:solidFill>
                  <a:srgbClr val="673BBA"/>
                </a:solidFill>
              </a:rPr>
              <a:t>frequency</a:t>
            </a:r>
            <a:r>
              <a:rPr lang="en-IN" dirty="0"/>
              <a:t> for multiple </a:t>
            </a:r>
            <a:r>
              <a:rPr lang="en-IN" dirty="0" smtClean="0"/>
              <a:t>conversations</a:t>
            </a:r>
            <a:endParaRPr lang="en-IN" dirty="0"/>
          </a:p>
        </p:txBody>
      </p:sp>
      <p:pic>
        <p:nvPicPr>
          <p:cNvPr id="5122" name="Picture 2" descr="Soft Frequency Reuse in LTE | RAYmap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6228" y="1927053"/>
            <a:ext cx="4591050" cy="2819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2117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VIdeo Lecture 16x9 Light Template">
  <a:themeElements>
    <a:clrScheme name="Jay">
      <a:dk1>
        <a:srgbClr val="212121"/>
      </a:dk1>
      <a:lt1>
        <a:sysClr val="window" lastClr="FFFFFF"/>
      </a:lt1>
      <a:dk2>
        <a:srgbClr val="1D6FA9"/>
      </a:dk2>
      <a:lt2>
        <a:srgbClr val="FFFFFF"/>
      </a:lt2>
      <a:accent1>
        <a:srgbClr val="909090"/>
      </a:accent1>
      <a:accent2>
        <a:srgbClr val="00BBD3"/>
      </a:accent2>
      <a:accent3>
        <a:srgbClr val="8BC145"/>
      </a:accent3>
      <a:accent4>
        <a:srgbClr val="1D9A78"/>
      </a:accent4>
      <a:accent5>
        <a:srgbClr val="F19D19"/>
      </a:accent5>
      <a:accent6>
        <a:srgbClr val="B84742"/>
      </a:accent6>
      <a:hlink>
        <a:srgbClr val="70AD47"/>
      </a:hlink>
      <a:folHlink>
        <a:srgbClr val="ED7D31"/>
      </a:folHlink>
    </a:clrScheme>
    <a:fontScheme name="Custom 1">
      <a:majorFont>
        <a:latin typeface="Roboto Condensed"/>
        <a:ea typeface=""/>
        <a:cs typeface=""/>
      </a:majorFont>
      <a:minorFont>
        <a:latin typeface="Roboto Condense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VIdeo Lecture 16x9 Light Template</Template>
  <TotalTime>7976</TotalTime>
  <Words>2863</Words>
  <Application>Microsoft Office PowerPoint</Application>
  <PresentationFormat>Widescreen</PresentationFormat>
  <Paragraphs>625</Paragraphs>
  <Slides>65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79" baseType="lpstr">
      <vt:lpstr>Cambria Math</vt:lpstr>
      <vt:lpstr>Calibri</vt:lpstr>
      <vt:lpstr>Consolas</vt:lpstr>
      <vt:lpstr>Roboto Condensed</vt:lpstr>
      <vt:lpstr>Wingdings</vt:lpstr>
      <vt:lpstr>Segoe UI Black</vt:lpstr>
      <vt:lpstr>Roboto Condensed Light</vt:lpstr>
      <vt:lpstr>Wingdings 3</vt:lpstr>
      <vt:lpstr>Roboto Light</vt:lpstr>
      <vt:lpstr>Wingdings 2</vt:lpstr>
      <vt:lpstr>Roboto Mono Thin</vt:lpstr>
      <vt:lpstr>Arial</vt:lpstr>
      <vt:lpstr>VIdeo Lecture 16x9 Light Template</vt:lpstr>
      <vt:lpstr>Equation</vt:lpstr>
      <vt:lpstr>Unit-2: Wireless Communication Technology PART-1:Cellular Wireless Networks</vt:lpstr>
      <vt:lpstr>Cellular Wireless Networks</vt:lpstr>
      <vt:lpstr>Principles of Cellular Networks</vt:lpstr>
      <vt:lpstr>Principles of Cellular Networks</vt:lpstr>
      <vt:lpstr>Cellular Network Organization</vt:lpstr>
      <vt:lpstr>Cellular Network Organization</vt:lpstr>
      <vt:lpstr>Shape of Cells</vt:lpstr>
      <vt:lpstr>Frequency Reuse</vt:lpstr>
      <vt:lpstr>Frequency Reuse</vt:lpstr>
      <vt:lpstr>Frequency Reuse </vt:lpstr>
      <vt:lpstr>Characterizing Frequency Reuse</vt:lpstr>
      <vt:lpstr>Cluster Size</vt:lpstr>
      <vt:lpstr>Cluster Size</vt:lpstr>
      <vt:lpstr>Cluster Size</vt:lpstr>
      <vt:lpstr>Cluster Size</vt:lpstr>
      <vt:lpstr>Exercise: Cluster Size</vt:lpstr>
      <vt:lpstr>Characterizing Frequency Reuse</vt:lpstr>
      <vt:lpstr>Characterizing Frequency Reuse</vt:lpstr>
      <vt:lpstr>Increasing Capacity</vt:lpstr>
      <vt:lpstr>Increasing Capacity</vt:lpstr>
      <vt:lpstr>Cell Splitting</vt:lpstr>
      <vt:lpstr>Cell Splitting</vt:lpstr>
      <vt:lpstr>Cell Sectoring</vt:lpstr>
      <vt:lpstr>Cell Sectoring</vt:lpstr>
      <vt:lpstr>Cell Sectoring</vt:lpstr>
      <vt:lpstr>Cell Splitting vs Cell Sectoring </vt:lpstr>
      <vt:lpstr>Operation of Cellular Systems</vt:lpstr>
      <vt:lpstr>Operation of Cellular Systems</vt:lpstr>
      <vt:lpstr>Operation of Cellular Systems</vt:lpstr>
      <vt:lpstr>Cellular System</vt:lpstr>
      <vt:lpstr>Typical Call in Single MTSO Area </vt:lpstr>
      <vt:lpstr>Typical Call in Single MTSO Area </vt:lpstr>
      <vt:lpstr>Typical Call in Single MTSO Area </vt:lpstr>
      <vt:lpstr>Typical Call in Single MTSO Area </vt:lpstr>
      <vt:lpstr>Call in Single MTSO Area: Other Functions</vt:lpstr>
      <vt:lpstr>Mobile Radio Propagation Effects</vt:lpstr>
      <vt:lpstr>Mobile Radio Propagation Effects</vt:lpstr>
      <vt:lpstr>Mobile Radio Propagation Effects</vt:lpstr>
      <vt:lpstr>Mobile Radio Propagation Effects</vt:lpstr>
      <vt:lpstr>Types of Fading</vt:lpstr>
      <vt:lpstr>Types of Fading</vt:lpstr>
      <vt:lpstr>PowerPoint Presentation</vt:lpstr>
      <vt:lpstr>First Generation Analog</vt:lpstr>
      <vt:lpstr>First Generation Analog</vt:lpstr>
      <vt:lpstr>First Generation Analog: Call Sequence</vt:lpstr>
      <vt:lpstr>First Generation Analog</vt:lpstr>
      <vt:lpstr>Second Generation -2G</vt:lpstr>
      <vt:lpstr>Second-Generation</vt:lpstr>
      <vt:lpstr>FDMA, TDMA, CDMA</vt:lpstr>
      <vt:lpstr>PowerPoint Presentation</vt:lpstr>
      <vt:lpstr>Second-Generation TDMA</vt:lpstr>
      <vt:lpstr>Second-Generation TDMA: Advantages and Disadvantages</vt:lpstr>
      <vt:lpstr>Second-Generation CDMA</vt:lpstr>
      <vt:lpstr>Second-Generation CDMA: Advantages and Disadvantages</vt:lpstr>
      <vt:lpstr>Second-Generation</vt:lpstr>
      <vt:lpstr>Third Generation -3G</vt:lpstr>
      <vt:lpstr>Third-Generation Systems </vt:lpstr>
      <vt:lpstr>Third-Generation Systems </vt:lpstr>
      <vt:lpstr>GSM vs CDMA</vt:lpstr>
      <vt:lpstr>GSM vs CDMA</vt:lpstr>
      <vt:lpstr>Comparison of Mobile Generations</vt:lpstr>
      <vt:lpstr>Comparison of Mobile Generations</vt:lpstr>
      <vt:lpstr>GTU Questions: Unit 2-Part 1</vt:lpstr>
      <vt:lpstr>References</vt:lpstr>
      <vt:lpstr>Thank You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swati</dc:creator>
  <cp:lastModifiedBy>umesh patel</cp:lastModifiedBy>
  <cp:revision>1096</cp:revision>
  <dcterms:created xsi:type="dcterms:W3CDTF">2020-06-13T06:07:05Z</dcterms:created>
  <dcterms:modified xsi:type="dcterms:W3CDTF">2021-07-25T09:26:26Z</dcterms:modified>
</cp:coreProperties>
</file>